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66" r:id="rId7"/>
    <p:sldId id="265" r:id="rId8"/>
    <p:sldId id="267" r:id="rId9"/>
    <p:sldId id="268" r:id="rId10"/>
    <p:sldId id="269" r:id="rId11"/>
    <p:sldId id="270" r:id="rId12"/>
    <p:sldId id="271" r:id="rId13"/>
    <p:sldId id="272"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p:scale>
          <a:sx n="100" d="100"/>
          <a:sy n="100" d="100"/>
        </p:scale>
        <p:origin x="-126"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 Petter Graver" userId="5a3fcaa4-5f98-42bb-86b1-24a70803c584" providerId="ADAL" clId="{207E1562-EA6F-4148-8C28-3EA1F6686C3E}"/>
    <pc:docChg chg="modSld">
      <pc:chgData name="Hans Petter Graver" userId="5a3fcaa4-5f98-42bb-86b1-24a70803c584" providerId="ADAL" clId="{207E1562-EA6F-4148-8C28-3EA1F6686C3E}" dt="2018-11-08T14:20:18.890" v="3" actId="6549"/>
      <pc:docMkLst>
        <pc:docMk/>
      </pc:docMkLst>
      <pc:sldChg chg="addSp modSp">
        <pc:chgData name="Hans Petter Graver" userId="5a3fcaa4-5f98-42bb-86b1-24a70803c584" providerId="ADAL" clId="{207E1562-EA6F-4148-8C28-3EA1F6686C3E}" dt="2018-11-08T14:20:18.890" v="3" actId="6549"/>
        <pc:sldMkLst>
          <pc:docMk/>
          <pc:sldMk cId="2188939627" sldId="261"/>
        </pc:sldMkLst>
        <pc:spChg chg="mod">
          <ac:chgData name="Hans Petter Graver" userId="5a3fcaa4-5f98-42bb-86b1-24a70803c584" providerId="ADAL" clId="{207E1562-EA6F-4148-8C28-3EA1F6686C3E}" dt="2018-11-08T14:20:18.890" v="3" actId="6549"/>
          <ac:spMkLst>
            <pc:docMk/>
            <pc:sldMk cId="2188939627" sldId="261"/>
            <ac:spMk id="3" creationId="{CB1F51A0-C526-44FC-B781-206A0AF3FB0C}"/>
          </ac:spMkLst>
        </pc:spChg>
        <pc:picChg chg="add mod">
          <ac:chgData name="Hans Petter Graver" userId="5a3fcaa4-5f98-42bb-86b1-24a70803c584" providerId="ADAL" clId="{207E1562-EA6F-4148-8C28-3EA1F6686C3E}" dt="2018-11-08T14:20:15.889" v="2" actId="1076"/>
          <ac:picMkLst>
            <pc:docMk/>
            <pc:sldMk cId="2188939627" sldId="261"/>
            <ac:picMk id="4" creationId="{0C2E12AB-FEE0-4BFB-BBBE-7AB54037DE0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nb-NO" smtClean="0"/>
              <a:t>Klikk for å redigere tittelstil</a:t>
            </a:r>
            <a:endParaRPr lang="nb-NO"/>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352054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94915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13784" y="1295400"/>
            <a:ext cx="2227385" cy="4419600"/>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1031631" y="1295400"/>
            <a:ext cx="6494585" cy="4419600"/>
          </a:xfrm>
        </p:spPr>
        <p:txBody>
          <a:bodyPr vert="eaVert"/>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611979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88678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963247" y="4406901"/>
            <a:ext cx="103632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963247"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Rediger tekststiler i malen</a:t>
            </a:r>
          </a:p>
        </p:txBody>
      </p:sp>
    </p:spTree>
    <p:extLst>
      <p:ext uri="{BB962C8B-B14F-4D97-AF65-F5344CB8AC3E}">
        <p14:creationId xmlns:p14="http://schemas.microsoft.com/office/powerpoint/2010/main" val="2610374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1031631" y="2133600"/>
            <a:ext cx="4360985"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5580184" y="2133600"/>
            <a:ext cx="4360985" cy="3581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94454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Content Placeholder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Content Placeholder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79169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989648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9174102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247"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Tree>
    <p:extLst>
      <p:ext uri="{BB962C8B-B14F-4D97-AF65-F5344CB8AC3E}">
        <p14:creationId xmlns:p14="http://schemas.microsoft.com/office/powerpoint/2010/main" val="148825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2389554" y="4800600"/>
            <a:ext cx="73152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a:p>
        </p:txBody>
      </p:sp>
      <p:sp>
        <p:nvSpPr>
          <p:cNvPr id="4" name="Text Placeholder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Rediger tekststiler i malen</a:t>
            </a:r>
          </a:p>
        </p:txBody>
      </p:sp>
    </p:spTree>
    <p:extLst>
      <p:ext uri="{BB962C8B-B14F-4D97-AF65-F5344CB8AC3E}">
        <p14:creationId xmlns:p14="http://schemas.microsoft.com/office/powerpoint/2010/main" val="201788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6">
            <a:extLst>
              <a:ext uri="{FF2B5EF4-FFF2-40B4-BE49-F238E27FC236}">
                <a16:creationId xmlns:a16="http://schemas.microsoft.com/office/drawing/2014/main" xmlns="" id="{9162ECF7-EC0F-4856-98FE-3A79D3221222}"/>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90416" y="404814"/>
            <a:ext cx="861646"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27" name="Rectangle 111">
            <a:extLst>
              <a:ext uri="{FF2B5EF4-FFF2-40B4-BE49-F238E27FC236}">
                <a16:creationId xmlns:a16="http://schemas.microsoft.com/office/drawing/2014/main" xmlns="" id="{0AA96B0E-D364-49AD-AA63-BC9ED33121F7}"/>
              </a:ext>
            </a:extLst>
          </p:cNvPr>
          <p:cNvSpPr>
            <a:spLocks noGrp="1" noChangeArrowheads="1"/>
          </p:cNvSpPr>
          <p:nvPr>
            <p:ph type="title"/>
          </p:nvPr>
        </p:nvSpPr>
        <p:spPr bwMode="auto">
          <a:xfrm>
            <a:off x="1031631" y="1295400"/>
            <a:ext cx="890953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lvl="0"/>
            <a:r>
              <a:rPr lang="nb-NO" altLang="nb-NO"/>
              <a:t>Slide Title</a:t>
            </a:r>
          </a:p>
        </p:txBody>
      </p:sp>
      <p:sp>
        <p:nvSpPr>
          <p:cNvPr id="1028" name="Rectangle 112">
            <a:extLst>
              <a:ext uri="{FF2B5EF4-FFF2-40B4-BE49-F238E27FC236}">
                <a16:creationId xmlns:a16="http://schemas.microsoft.com/office/drawing/2014/main" xmlns="" id="{B4B5424C-E9CA-4B0F-8BC6-BFF538C52B08}"/>
              </a:ext>
            </a:extLst>
          </p:cNvPr>
          <p:cNvSpPr>
            <a:spLocks noGrp="1" noChangeArrowheads="1"/>
          </p:cNvSpPr>
          <p:nvPr>
            <p:ph type="body" idx="1"/>
          </p:nvPr>
        </p:nvSpPr>
        <p:spPr bwMode="auto">
          <a:xfrm>
            <a:off x="1031631" y="2133600"/>
            <a:ext cx="8909538"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t" anchorCtr="0" compatLnSpc="1">
            <a:prstTxWarp prst="textNoShape">
              <a:avLst/>
            </a:prstTxWarp>
          </a:bodyPr>
          <a:lstStyle/>
          <a:p>
            <a:pPr lvl="0"/>
            <a:r>
              <a:rPr lang="nb-NO" altLang="nb-NO"/>
              <a:t>Body Text</a:t>
            </a:r>
          </a:p>
          <a:p>
            <a:pPr lvl="1"/>
            <a:r>
              <a:rPr lang="nb-NO" altLang="nb-NO"/>
              <a:t>Second Level</a:t>
            </a:r>
          </a:p>
          <a:p>
            <a:pPr lvl="2"/>
            <a:r>
              <a:rPr lang="nb-NO" altLang="nb-NO"/>
              <a:t>Third Level</a:t>
            </a:r>
          </a:p>
          <a:p>
            <a:pPr lvl="3"/>
            <a:r>
              <a:rPr lang="nb-NO" altLang="nb-NO"/>
              <a:t>Fourth Level</a:t>
            </a:r>
          </a:p>
          <a:p>
            <a:pPr lvl="4"/>
            <a:r>
              <a:rPr lang="nb-NO" altLang="nb-NO"/>
              <a:t>Fifth Level</a:t>
            </a:r>
          </a:p>
        </p:txBody>
      </p:sp>
      <p:sp>
        <p:nvSpPr>
          <p:cNvPr id="1029" name="Rectangle 113">
            <a:extLst>
              <a:ext uri="{FF2B5EF4-FFF2-40B4-BE49-F238E27FC236}">
                <a16:creationId xmlns:a16="http://schemas.microsoft.com/office/drawing/2014/main" xmlns="" id="{92C6F69C-657A-46BE-8F30-B04C6BCA59C4}"/>
              </a:ext>
            </a:extLst>
          </p:cNvPr>
          <p:cNvSpPr>
            <a:spLocks noChangeArrowheads="1"/>
          </p:cNvSpPr>
          <p:nvPr/>
        </p:nvSpPr>
        <p:spPr bwMode="auto">
          <a:xfrm>
            <a:off x="195385" y="158750"/>
            <a:ext cx="11801231" cy="6540500"/>
          </a:xfrm>
          <a:prstGeom prst="rect">
            <a:avLst/>
          </a:prstGeom>
          <a:noFill/>
          <a:ln w="12700">
            <a:solidFill>
              <a:srgbClr val="CC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defRPr/>
            </a:pPr>
            <a:endParaRPr lang="en-US" altLang="nb-NO" sz="1800"/>
          </a:p>
        </p:txBody>
      </p:sp>
      <p:sp>
        <p:nvSpPr>
          <p:cNvPr id="1030" name="Rectangle 115">
            <a:extLst>
              <a:ext uri="{FF2B5EF4-FFF2-40B4-BE49-F238E27FC236}">
                <a16:creationId xmlns:a16="http://schemas.microsoft.com/office/drawing/2014/main" xmlns="" id="{3FCD8CD8-648D-4597-BB2A-06484BBB4DA6}"/>
              </a:ext>
            </a:extLst>
          </p:cNvPr>
          <p:cNvSpPr>
            <a:spLocks noChangeArrowheads="1"/>
          </p:cNvSpPr>
          <p:nvPr/>
        </p:nvSpPr>
        <p:spPr bwMode="auto">
          <a:xfrm>
            <a:off x="11543323" y="1377950"/>
            <a:ext cx="453292" cy="2578100"/>
          </a:xfrm>
          <a:prstGeom prst="rect">
            <a:avLst/>
          </a:prstGeom>
          <a:solidFill>
            <a:srgbClr val="CC0000"/>
          </a:solidFill>
          <a:ln w="12700">
            <a:solidFill>
              <a:srgbClr val="CC0000"/>
            </a:solidFill>
            <a:miter lim="800000"/>
            <a:headEnd/>
            <a:tailEnd/>
          </a:ln>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defRPr/>
            </a:pPr>
            <a:endParaRPr lang="en-US" altLang="nb-NO" sz="1800"/>
          </a:p>
        </p:txBody>
      </p:sp>
      <p:sp>
        <p:nvSpPr>
          <p:cNvPr id="1031" name="Rectangle 116">
            <a:extLst>
              <a:ext uri="{FF2B5EF4-FFF2-40B4-BE49-F238E27FC236}">
                <a16:creationId xmlns:a16="http://schemas.microsoft.com/office/drawing/2014/main" xmlns="" id="{9A8C632C-829D-4292-BF86-9CBDBCB97F79}"/>
              </a:ext>
            </a:extLst>
          </p:cNvPr>
          <p:cNvSpPr>
            <a:spLocks noChangeArrowheads="1"/>
          </p:cNvSpPr>
          <p:nvPr/>
        </p:nvSpPr>
        <p:spPr bwMode="auto">
          <a:xfrm>
            <a:off x="377093" y="6305551"/>
            <a:ext cx="1771320" cy="259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a:defRPr/>
            </a:pPr>
            <a:r>
              <a:rPr lang="nb-NO" altLang="nb-NO" sz="1100" b="0">
                <a:latin typeface="B Concorde Bold" charset="0"/>
              </a:rPr>
              <a:t>© DET JURIDISKE FAKULTET</a:t>
            </a:r>
          </a:p>
        </p:txBody>
      </p:sp>
      <p:sp>
        <p:nvSpPr>
          <p:cNvPr id="1032" name="Rectangle 117">
            <a:extLst>
              <a:ext uri="{FF2B5EF4-FFF2-40B4-BE49-F238E27FC236}">
                <a16:creationId xmlns:a16="http://schemas.microsoft.com/office/drawing/2014/main" xmlns="" id="{88D3E03E-9901-486E-91CC-3B8A672A1E17}"/>
              </a:ext>
            </a:extLst>
          </p:cNvPr>
          <p:cNvSpPr>
            <a:spLocks noChangeArrowheads="1"/>
          </p:cNvSpPr>
          <p:nvPr/>
        </p:nvSpPr>
        <p:spPr bwMode="auto">
          <a:xfrm>
            <a:off x="1201617" y="404814"/>
            <a:ext cx="4730261" cy="520655"/>
          </a:xfrm>
          <a:prstGeom prst="rect">
            <a:avLst/>
          </a:prstGeom>
          <a:noFill/>
          <a:ln>
            <a:noFill/>
          </a:ln>
          <a:extLst/>
        </p:spPr>
        <p:txBody>
          <a:bodyPr lIns="90488" tIns="44450" rIns="90488" bIns="44450">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defRPr/>
            </a:pPr>
            <a:r>
              <a:rPr lang="nb-NO" altLang="nb-NO" sz="1400" b="0">
                <a:latin typeface="B Concorde Bold" charset="0"/>
                <a:ea typeface="+mn-ea"/>
              </a:rPr>
              <a:t>UNIVERSITETET</a:t>
            </a:r>
          </a:p>
          <a:p>
            <a:pPr>
              <a:defRPr/>
            </a:pPr>
            <a:r>
              <a:rPr lang="nb-NO" altLang="nb-NO" sz="1400" b="0">
                <a:latin typeface="B Concorde Bold" charset="0"/>
                <a:ea typeface="+mn-ea"/>
              </a:rPr>
              <a:t> I OSLO</a:t>
            </a:r>
          </a:p>
        </p:txBody>
      </p:sp>
    </p:spTree>
    <p:extLst>
      <p:ext uri="{BB962C8B-B14F-4D97-AF65-F5344CB8AC3E}">
        <p14:creationId xmlns:p14="http://schemas.microsoft.com/office/powerpoint/2010/main" val="788251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3600">
          <a:solidFill>
            <a:schemeClr val="tx2"/>
          </a:solidFill>
          <a:latin typeface="+mj-lt"/>
          <a:ea typeface="MS PGothic" panose="020B0600070205080204" pitchFamily="34" charset="-128"/>
          <a:cs typeface="ＭＳ Ｐゴシック" charset="0"/>
        </a:defRPr>
      </a:lvl1pPr>
      <a:lvl2pPr algn="l" rtl="0" eaLnBrk="1" fontAlgn="base" hangingPunct="1">
        <a:lnSpc>
          <a:spcPct val="90000"/>
        </a:lnSpc>
        <a:spcBef>
          <a:spcPct val="0"/>
        </a:spcBef>
        <a:spcAft>
          <a:spcPct val="0"/>
        </a:spcAft>
        <a:defRPr sz="3600">
          <a:solidFill>
            <a:schemeClr val="tx2"/>
          </a:solidFill>
          <a:latin typeface="B Concorde Bold" charset="0"/>
          <a:ea typeface="MS PGothic" panose="020B0600070205080204" pitchFamily="34" charset="-128"/>
          <a:cs typeface="ＭＳ Ｐゴシック" charset="0"/>
        </a:defRPr>
      </a:lvl2pPr>
      <a:lvl3pPr algn="l" rtl="0" eaLnBrk="1" fontAlgn="base" hangingPunct="1">
        <a:lnSpc>
          <a:spcPct val="90000"/>
        </a:lnSpc>
        <a:spcBef>
          <a:spcPct val="0"/>
        </a:spcBef>
        <a:spcAft>
          <a:spcPct val="0"/>
        </a:spcAft>
        <a:defRPr sz="3600">
          <a:solidFill>
            <a:schemeClr val="tx2"/>
          </a:solidFill>
          <a:latin typeface="B Concorde Bold" charset="0"/>
          <a:ea typeface="MS PGothic" panose="020B0600070205080204" pitchFamily="34" charset="-128"/>
          <a:cs typeface="ＭＳ Ｐゴシック" charset="0"/>
        </a:defRPr>
      </a:lvl3pPr>
      <a:lvl4pPr algn="l" rtl="0" eaLnBrk="1" fontAlgn="base" hangingPunct="1">
        <a:lnSpc>
          <a:spcPct val="90000"/>
        </a:lnSpc>
        <a:spcBef>
          <a:spcPct val="0"/>
        </a:spcBef>
        <a:spcAft>
          <a:spcPct val="0"/>
        </a:spcAft>
        <a:defRPr sz="3600">
          <a:solidFill>
            <a:schemeClr val="tx2"/>
          </a:solidFill>
          <a:latin typeface="B Concorde Bold" charset="0"/>
          <a:ea typeface="MS PGothic" panose="020B0600070205080204" pitchFamily="34" charset="-128"/>
          <a:cs typeface="ＭＳ Ｐゴシック" charset="0"/>
        </a:defRPr>
      </a:lvl4pPr>
      <a:lvl5pPr algn="l" rtl="0" eaLnBrk="1" fontAlgn="base" hangingPunct="1">
        <a:lnSpc>
          <a:spcPct val="90000"/>
        </a:lnSpc>
        <a:spcBef>
          <a:spcPct val="0"/>
        </a:spcBef>
        <a:spcAft>
          <a:spcPct val="0"/>
        </a:spcAft>
        <a:defRPr sz="3600">
          <a:solidFill>
            <a:schemeClr val="tx2"/>
          </a:solidFill>
          <a:latin typeface="B Concorde Bold" charset="0"/>
          <a:ea typeface="MS PGothic" panose="020B0600070205080204" pitchFamily="34" charset="-128"/>
          <a:cs typeface="ＭＳ Ｐゴシック" charset="0"/>
        </a:defRPr>
      </a:lvl5pPr>
      <a:lvl6pPr marL="457200" algn="l" rtl="0" eaLnBrk="1" fontAlgn="base" hangingPunct="1">
        <a:lnSpc>
          <a:spcPct val="90000"/>
        </a:lnSpc>
        <a:spcBef>
          <a:spcPct val="0"/>
        </a:spcBef>
        <a:spcAft>
          <a:spcPct val="0"/>
        </a:spcAft>
        <a:defRPr sz="3600">
          <a:solidFill>
            <a:schemeClr val="tx2"/>
          </a:solidFill>
          <a:latin typeface="B Concorde Bold" charset="0"/>
        </a:defRPr>
      </a:lvl6pPr>
      <a:lvl7pPr marL="914400" algn="l" rtl="0" eaLnBrk="1" fontAlgn="base" hangingPunct="1">
        <a:lnSpc>
          <a:spcPct val="90000"/>
        </a:lnSpc>
        <a:spcBef>
          <a:spcPct val="0"/>
        </a:spcBef>
        <a:spcAft>
          <a:spcPct val="0"/>
        </a:spcAft>
        <a:defRPr sz="3600">
          <a:solidFill>
            <a:schemeClr val="tx2"/>
          </a:solidFill>
          <a:latin typeface="B Concorde Bold" charset="0"/>
        </a:defRPr>
      </a:lvl7pPr>
      <a:lvl8pPr marL="1371600" algn="l" rtl="0" eaLnBrk="1" fontAlgn="base" hangingPunct="1">
        <a:lnSpc>
          <a:spcPct val="90000"/>
        </a:lnSpc>
        <a:spcBef>
          <a:spcPct val="0"/>
        </a:spcBef>
        <a:spcAft>
          <a:spcPct val="0"/>
        </a:spcAft>
        <a:defRPr sz="3600">
          <a:solidFill>
            <a:schemeClr val="tx2"/>
          </a:solidFill>
          <a:latin typeface="B Concorde Bold" charset="0"/>
        </a:defRPr>
      </a:lvl8pPr>
      <a:lvl9pPr marL="1828800" algn="l" rtl="0" eaLnBrk="1" fontAlgn="base" hangingPunct="1">
        <a:lnSpc>
          <a:spcPct val="90000"/>
        </a:lnSpc>
        <a:spcBef>
          <a:spcPct val="0"/>
        </a:spcBef>
        <a:spcAft>
          <a:spcPct val="0"/>
        </a:spcAft>
        <a:defRPr sz="3600">
          <a:solidFill>
            <a:schemeClr val="tx2"/>
          </a:solidFill>
          <a:latin typeface="B Concorde Bold" charset="0"/>
        </a:defRPr>
      </a:lvl9pPr>
    </p:titleStyle>
    <p:bodyStyle>
      <a:lvl1pPr marL="285750" indent="-285750" algn="l" rtl="0" eaLnBrk="1" fontAlgn="base" hangingPunct="1">
        <a:lnSpc>
          <a:spcPct val="90000"/>
        </a:lnSpc>
        <a:spcBef>
          <a:spcPct val="30000"/>
        </a:spcBef>
        <a:spcAft>
          <a:spcPct val="0"/>
        </a:spcAft>
        <a:buSzPct val="100000"/>
        <a:buChar char="•"/>
        <a:defRPr sz="2400">
          <a:solidFill>
            <a:schemeClr val="tx1"/>
          </a:solidFill>
          <a:latin typeface="+mn-lt"/>
          <a:ea typeface="MS PGothic" panose="020B0600070205080204" pitchFamily="34" charset="-128"/>
          <a:cs typeface="ＭＳ Ｐゴシック" charset="0"/>
        </a:defRPr>
      </a:lvl1pPr>
      <a:lvl2pPr marL="685800" indent="-228600" algn="l" rtl="0" eaLnBrk="1" fontAlgn="base" hangingPunct="1">
        <a:lnSpc>
          <a:spcPct val="90000"/>
        </a:lnSpc>
        <a:spcBef>
          <a:spcPct val="30000"/>
        </a:spcBef>
        <a:spcAft>
          <a:spcPct val="0"/>
        </a:spcAft>
        <a:buSzPct val="100000"/>
        <a:buChar char="–"/>
        <a:defRPr>
          <a:solidFill>
            <a:schemeClr val="tx1"/>
          </a:solidFill>
          <a:latin typeface="+mn-lt"/>
          <a:ea typeface="MS PGothic" panose="020B0600070205080204" pitchFamily="34" charset="-128"/>
        </a:defRPr>
      </a:lvl2pPr>
      <a:lvl3pPr marL="1143000" indent="-228600" algn="l" rtl="0" eaLnBrk="1" fontAlgn="base" hangingPunct="1">
        <a:lnSpc>
          <a:spcPct val="90000"/>
        </a:lnSpc>
        <a:spcBef>
          <a:spcPct val="30000"/>
        </a:spcBef>
        <a:spcAft>
          <a:spcPct val="0"/>
        </a:spcAft>
        <a:buSzPct val="100000"/>
        <a:buChar char="»"/>
        <a:defRPr>
          <a:solidFill>
            <a:schemeClr val="tx1"/>
          </a:solidFill>
          <a:latin typeface="+mn-lt"/>
          <a:ea typeface="MS PGothic" panose="020B0600070205080204" pitchFamily="34" charset="-128"/>
        </a:defRPr>
      </a:lvl3pPr>
      <a:lvl4pPr marL="1543050" indent="-171450" algn="l" rtl="0" eaLnBrk="1" fontAlgn="base" hangingPunct="1">
        <a:lnSpc>
          <a:spcPct val="90000"/>
        </a:lnSpc>
        <a:spcBef>
          <a:spcPct val="30000"/>
        </a:spcBef>
        <a:spcAft>
          <a:spcPct val="0"/>
        </a:spcAft>
        <a:buSzPct val="100000"/>
        <a:buChar char="•"/>
        <a:defRPr sz="1400">
          <a:solidFill>
            <a:schemeClr val="tx1"/>
          </a:solidFill>
          <a:latin typeface="+mn-lt"/>
          <a:ea typeface="MS PGothic" panose="020B0600070205080204" pitchFamily="34" charset="-128"/>
        </a:defRPr>
      </a:lvl4pPr>
      <a:lvl5pPr marL="2000250" indent="-171450" algn="l" rtl="0" eaLnBrk="1" fontAlgn="base" hangingPunct="1">
        <a:lnSpc>
          <a:spcPct val="90000"/>
        </a:lnSpc>
        <a:spcBef>
          <a:spcPct val="30000"/>
        </a:spcBef>
        <a:spcAft>
          <a:spcPct val="0"/>
        </a:spcAft>
        <a:buSzPct val="100000"/>
        <a:buChar char="–"/>
        <a:defRPr sz="1400">
          <a:solidFill>
            <a:schemeClr val="tx1"/>
          </a:solidFill>
          <a:latin typeface="+mn-lt"/>
          <a:ea typeface="MS PGothic" panose="020B0600070205080204" pitchFamily="34" charset="-128"/>
        </a:defRPr>
      </a:lvl5pPr>
      <a:lvl6pPr marL="2457450" indent="-171450" algn="l" rtl="0" eaLnBrk="1" fontAlgn="base" hangingPunct="1">
        <a:lnSpc>
          <a:spcPct val="90000"/>
        </a:lnSpc>
        <a:spcBef>
          <a:spcPct val="30000"/>
        </a:spcBef>
        <a:spcAft>
          <a:spcPct val="0"/>
        </a:spcAft>
        <a:buSzPct val="100000"/>
        <a:buChar char="–"/>
        <a:defRPr sz="1400">
          <a:solidFill>
            <a:schemeClr val="tx1"/>
          </a:solidFill>
          <a:latin typeface="+mn-lt"/>
        </a:defRPr>
      </a:lvl6pPr>
      <a:lvl7pPr marL="2914650" indent="-171450" algn="l" rtl="0" eaLnBrk="1" fontAlgn="base" hangingPunct="1">
        <a:lnSpc>
          <a:spcPct val="90000"/>
        </a:lnSpc>
        <a:spcBef>
          <a:spcPct val="30000"/>
        </a:spcBef>
        <a:spcAft>
          <a:spcPct val="0"/>
        </a:spcAft>
        <a:buSzPct val="100000"/>
        <a:buChar char="–"/>
        <a:defRPr sz="1400">
          <a:solidFill>
            <a:schemeClr val="tx1"/>
          </a:solidFill>
          <a:latin typeface="+mn-lt"/>
        </a:defRPr>
      </a:lvl7pPr>
      <a:lvl8pPr marL="3371850" indent="-171450" algn="l" rtl="0" eaLnBrk="1" fontAlgn="base" hangingPunct="1">
        <a:lnSpc>
          <a:spcPct val="90000"/>
        </a:lnSpc>
        <a:spcBef>
          <a:spcPct val="30000"/>
        </a:spcBef>
        <a:spcAft>
          <a:spcPct val="0"/>
        </a:spcAft>
        <a:buSzPct val="100000"/>
        <a:buChar char="–"/>
        <a:defRPr sz="1400">
          <a:solidFill>
            <a:schemeClr val="tx1"/>
          </a:solidFill>
          <a:latin typeface="+mn-lt"/>
        </a:defRPr>
      </a:lvl8pPr>
      <a:lvl9pPr marL="3829050" indent="-171450" algn="l" rtl="0" eaLnBrk="1" fontAlgn="base" hangingPunct="1">
        <a:lnSpc>
          <a:spcPct val="90000"/>
        </a:lnSpc>
        <a:spcBef>
          <a:spcPct val="30000"/>
        </a:spcBef>
        <a:spcAft>
          <a:spcPct val="0"/>
        </a:spcAft>
        <a:buSzPct val="100000"/>
        <a:buChar char="–"/>
        <a:defRPr sz="14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4.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xmlns="" id="{9DEE8DC7-2B26-4EF7-B40A-F62665BC3180}"/>
              </a:ext>
            </a:extLst>
          </p:cNvPr>
          <p:cNvSpPr>
            <a:spLocks noGrp="1"/>
          </p:cNvSpPr>
          <p:nvPr>
            <p:ph type="ctrTitle"/>
          </p:nvPr>
        </p:nvSpPr>
        <p:spPr/>
        <p:txBody>
          <a:bodyPr>
            <a:normAutofit fontScale="90000"/>
          </a:bodyPr>
          <a:lstStyle/>
          <a:p>
            <a:r>
              <a:rPr lang="en-US" dirty="0"/>
              <a:t>Should a judge engage in activities concerning the Rule of law even when they fall outside of their judicial activities?</a:t>
            </a:r>
            <a:endParaRPr lang="nb-NO" dirty="0"/>
          </a:p>
        </p:txBody>
      </p:sp>
      <p:sp>
        <p:nvSpPr>
          <p:cNvPr id="3" name="Undertittel 2">
            <a:extLst>
              <a:ext uri="{FF2B5EF4-FFF2-40B4-BE49-F238E27FC236}">
                <a16:creationId xmlns:a16="http://schemas.microsoft.com/office/drawing/2014/main" xmlns="" id="{DF1199FC-3A80-4CC7-95EB-89C1A994A9DF}"/>
              </a:ext>
            </a:extLst>
          </p:cNvPr>
          <p:cNvSpPr>
            <a:spLocks noGrp="1"/>
          </p:cNvSpPr>
          <p:nvPr>
            <p:ph type="subTitle" idx="1"/>
          </p:nvPr>
        </p:nvSpPr>
        <p:spPr>
          <a:xfrm>
            <a:off x="1828800" y="2995071"/>
            <a:ext cx="8534400" cy="2643729"/>
          </a:xfrm>
        </p:spPr>
        <p:txBody>
          <a:bodyPr/>
          <a:lstStyle/>
          <a:p>
            <a:endParaRPr lang="en-GB" dirty="0"/>
          </a:p>
          <a:p>
            <a:endParaRPr lang="en-GB" dirty="0"/>
          </a:p>
          <a:p>
            <a:r>
              <a:rPr lang="en-GB" dirty="0"/>
              <a:t> </a:t>
            </a:r>
            <a:r>
              <a:rPr lang="en-GB" b="1" dirty="0"/>
              <a:t>MEDEL MEETING </a:t>
            </a:r>
            <a:endParaRPr lang="en-GB" dirty="0"/>
          </a:p>
          <a:p>
            <a:r>
              <a:rPr lang="en-GB" dirty="0"/>
              <a:t>SOFIA, BULGARIA </a:t>
            </a:r>
          </a:p>
          <a:p>
            <a:r>
              <a:rPr lang="en-GB" dirty="0"/>
              <a:t>15 – 17 November 2018 </a:t>
            </a:r>
            <a:endParaRPr lang="nb-NO" dirty="0"/>
          </a:p>
        </p:txBody>
      </p:sp>
      <p:sp>
        <p:nvSpPr>
          <p:cNvPr id="4" name="TekstSylinder 3"/>
          <p:cNvSpPr txBox="1"/>
          <p:nvPr/>
        </p:nvSpPr>
        <p:spPr>
          <a:xfrm>
            <a:off x="6356996" y="5946338"/>
            <a:ext cx="5147628" cy="369332"/>
          </a:xfrm>
          <a:prstGeom prst="rect">
            <a:avLst/>
          </a:prstGeom>
          <a:noFill/>
        </p:spPr>
        <p:txBody>
          <a:bodyPr wrap="none" rtlCol="0">
            <a:spAutoFit/>
          </a:bodyPr>
          <a:lstStyle/>
          <a:p>
            <a:r>
              <a:rPr lang="en-GB" dirty="0" smtClean="0"/>
              <a:t>Professor Hans Petter Graver, University of Oslo</a:t>
            </a:r>
            <a:endParaRPr lang="en-GB" dirty="0"/>
          </a:p>
        </p:txBody>
      </p:sp>
    </p:spTree>
    <p:extLst>
      <p:ext uri="{BB962C8B-B14F-4D97-AF65-F5344CB8AC3E}">
        <p14:creationId xmlns:p14="http://schemas.microsoft.com/office/powerpoint/2010/main" val="20144870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Judging contra </a:t>
            </a:r>
            <a:r>
              <a:rPr lang="en-GB" dirty="0" err="1" smtClean="0"/>
              <a:t>legem</a:t>
            </a:r>
            <a:endParaRPr lang="en-GB" dirty="0"/>
          </a:p>
        </p:txBody>
      </p:sp>
      <p:sp>
        <p:nvSpPr>
          <p:cNvPr id="3" name="Plassholder for innhold 2"/>
          <p:cNvSpPr>
            <a:spLocks noGrp="1"/>
          </p:cNvSpPr>
          <p:nvPr>
            <p:ph idx="1"/>
          </p:nvPr>
        </p:nvSpPr>
        <p:spPr/>
        <p:txBody>
          <a:bodyPr/>
          <a:lstStyle/>
          <a:p>
            <a:r>
              <a:rPr lang="nb-NO" dirty="0"/>
              <a:t>A </a:t>
            </a:r>
            <a:r>
              <a:rPr lang="en-US" dirty="0"/>
              <a:t>‘law’ that would extricate itself from the essential requirement of justice, namely, the equal treatment of equals. It thereby lacks completely the very nature of law; it is not merely flawed law, but rather no law at all.</a:t>
            </a:r>
            <a:endParaRPr lang="nb-NO" dirty="0"/>
          </a:p>
          <a:p>
            <a:pPr lvl="1"/>
            <a:r>
              <a:rPr lang="nb-NO" dirty="0"/>
              <a:t>Gustav </a:t>
            </a:r>
            <a:r>
              <a:rPr lang="nb-NO" dirty="0" err="1"/>
              <a:t>Radbruch</a:t>
            </a:r>
            <a:r>
              <a:rPr lang="nb-NO" dirty="0"/>
              <a:t> (1879-1949)</a:t>
            </a:r>
            <a:endParaRPr lang="en-GB" dirty="0"/>
          </a:p>
        </p:txBody>
      </p:sp>
    </p:spTree>
    <p:extLst>
      <p:ext uri="{BB962C8B-B14F-4D97-AF65-F5344CB8AC3E}">
        <p14:creationId xmlns:p14="http://schemas.microsoft.com/office/powerpoint/2010/main" val="20765177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An alternative view</a:t>
            </a:r>
            <a:endParaRPr lang="en-GB" dirty="0"/>
          </a:p>
        </p:txBody>
      </p:sp>
      <p:sp>
        <p:nvSpPr>
          <p:cNvPr id="3" name="Plassholder for innhold 2"/>
          <p:cNvSpPr>
            <a:spLocks noGrp="1"/>
          </p:cNvSpPr>
          <p:nvPr>
            <p:ph idx="1"/>
          </p:nvPr>
        </p:nvSpPr>
        <p:spPr/>
        <p:txBody>
          <a:bodyPr/>
          <a:lstStyle/>
          <a:p>
            <a:r>
              <a:rPr lang="en-US" dirty="0"/>
              <a:t>A judge, whether positioned by personal conviction on the left, center, or right of the political spectrum, who feels free to ignore the oath of office when compliance with it conflicts with his or her own credo, is no hero. Such conduct is bereft of integrity and is a self indulgent abuse of judicial power. There are only two honest courses open to a judge in such a situation: Either resign or comply with the oath of office.</a:t>
            </a:r>
            <a:endParaRPr lang="nb-NO" dirty="0"/>
          </a:p>
          <a:p>
            <a:pPr lvl="1"/>
            <a:r>
              <a:rPr lang="en-GB" dirty="0" smtClean="0"/>
              <a:t>South African Judges to the Truth and Reconciliation Committee</a:t>
            </a:r>
            <a:endParaRPr lang="en-GB" dirty="0"/>
          </a:p>
        </p:txBody>
      </p:sp>
    </p:spTree>
    <p:extLst>
      <p:ext uri="{BB962C8B-B14F-4D97-AF65-F5344CB8AC3E}">
        <p14:creationId xmlns:p14="http://schemas.microsoft.com/office/powerpoint/2010/main" val="2666997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p:cNvPicPr>
            <a:picLocks noChangeAspect="1"/>
          </p:cNvPicPr>
          <p:nvPr/>
        </p:nvPicPr>
        <p:blipFill rotWithShape="1">
          <a:blip r:embed="rId2">
            <a:extLst>
              <a:ext uri="{28A0092B-C50C-407E-A947-70E740481C1C}">
                <a14:useLocalDpi xmlns:a14="http://schemas.microsoft.com/office/drawing/2010/main" val="0"/>
              </a:ext>
            </a:extLst>
          </a:blip>
          <a:srcRect l="-445" t="4261" r="445" b="27989"/>
          <a:stretch/>
        </p:blipFill>
        <p:spPr>
          <a:xfrm flipH="1">
            <a:off x="8327251" y="2945791"/>
            <a:ext cx="2971800" cy="2971800"/>
          </a:xfrm>
          <a:prstGeom prst="rect">
            <a:avLst/>
          </a:prstGeom>
        </p:spPr>
      </p:pic>
      <p:sp>
        <p:nvSpPr>
          <p:cNvPr id="2" name="Tittel 1"/>
          <p:cNvSpPr>
            <a:spLocks noGrp="1"/>
          </p:cNvSpPr>
          <p:nvPr>
            <p:ph type="title"/>
          </p:nvPr>
        </p:nvSpPr>
        <p:spPr/>
        <p:txBody>
          <a:bodyPr/>
          <a:lstStyle/>
          <a:p>
            <a:r>
              <a:rPr lang="nb-NO" dirty="0" err="1"/>
              <a:t>Can</a:t>
            </a:r>
            <a:r>
              <a:rPr lang="nb-NO" dirty="0"/>
              <a:t> </a:t>
            </a:r>
            <a:r>
              <a:rPr lang="nb-NO" dirty="0" err="1"/>
              <a:t>the</a:t>
            </a:r>
            <a:r>
              <a:rPr lang="nb-NO" dirty="0"/>
              <a:t> </a:t>
            </a:r>
            <a:r>
              <a:rPr lang="nb-NO" dirty="0" err="1"/>
              <a:t>immoral</a:t>
            </a:r>
            <a:r>
              <a:rPr lang="nb-NO" dirty="0"/>
              <a:t> be law?</a:t>
            </a:r>
          </a:p>
        </p:txBody>
      </p:sp>
      <p:sp>
        <p:nvSpPr>
          <p:cNvPr id="3" name="Plassholder for innhold 2"/>
          <p:cNvSpPr>
            <a:spLocks noGrp="1"/>
          </p:cNvSpPr>
          <p:nvPr>
            <p:ph sz="half" idx="1"/>
          </p:nvPr>
        </p:nvSpPr>
        <p:spPr/>
        <p:txBody>
          <a:bodyPr/>
          <a:lstStyle/>
          <a:p>
            <a:r>
              <a:rPr lang="nb-NO" dirty="0"/>
              <a:t>H.L.H. Hart (1907-1992): Law and </a:t>
            </a:r>
            <a:r>
              <a:rPr lang="nb-NO" dirty="0" err="1"/>
              <a:t>morality</a:t>
            </a:r>
            <a:r>
              <a:rPr lang="nb-NO" dirty="0"/>
              <a:t> </a:t>
            </a:r>
            <a:r>
              <a:rPr lang="nb-NO" dirty="0" err="1"/>
              <a:t>are</a:t>
            </a:r>
            <a:r>
              <a:rPr lang="nb-NO" dirty="0"/>
              <a:t> separate</a:t>
            </a:r>
          </a:p>
          <a:p>
            <a:endParaRPr lang="nb-NO" dirty="0"/>
          </a:p>
        </p:txBody>
      </p:sp>
      <p:sp>
        <p:nvSpPr>
          <p:cNvPr id="4" name="Plassholder for innhold 3"/>
          <p:cNvSpPr>
            <a:spLocks noGrp="1"/>
          </p:cNvSpPr>
          <p:nvPr>
            <p:ph sz="half" idx="2"/>
          </p:nvPr>
        </p:nvSpPr>
        <p:spPr>
          <a:xfrm>
            <a:off x="6172200" y="1825625"/>
            <a:ext cx="5956540" cy="4351338"/>
          </a:xfrm>
        </p:spPr>
        <p:txBody>
          <a:bodyPr/>
          <a:lstStyle/>
          <a:p>
            <a:r>
              <a:rPr lang="nb-NO" dirty="0"/>
              <a:t>Lon Fuller (1902-1978): </a:t>
            </a:r>
            <a:r>
              <a:rPr lang="nb-NO" dirty="0" err="1"/>
              <a:t>What</a:t>
            </a:r>
            <a:r>
              <a:rPr lang="nb-NO" dirty="0"/>
              <a:t> </a:t>
            </a:r>
            <a:r>
              <a:rPr lang="nb-NO" dirty="0" err="1"/>
              <a:t>contradicts</a:t>
            </a:r>
            <a:r>
              <a:rPr lang="nb-NO" dirty="0"/>
              <a:t> «</a:t>
            </a:r>
            <a:r>
              <a:rPr lang="nb-NO" dirty="0" err="1"/>
              <a:t>the</a:t>
            </a:r>
            <a:r>
              <a:rPr lang="nb-NO" dirty="0"/>
              <a:t> </a:t>
            </a:r>
            <a:r>
              <a:rPr lang="nb-NO" dirty="0" err="1"/>
              <a:t>inner</a:t>
            </a:r>
            <a:r>
              <a:rPr lang="nb-NO" dirty="0"/>
              <a:t> </a:t>
            </a:r>
            <a:r>
              <a:rPr lang="nb-NO" dirty="0" err="1"/>
              <a:t>morality</a:t>
            </a:r>
            <a:r>
              <a:rPr lang="nb-NO" dirty="0"/>
              <a:t> </a:t>
            </a:r>
            <a:r>
              <a:rPr lang="nb-NO" dirty="0" err="1"/>
              <a:t>of</a:t>
            </a:r>
            <a:r>
              <a:rPr lang="nb-NO" dirty="0"/>
              <a:t> law is not law</a:t>
            </a:r>
          </a:p>
        </p:txBody>
      </p:sp>
      <p:pic>
        <p:nvPicPr>
          <p:cNvPr id="5" name="Bilde 4"/>
          <p:cNvPicPr>
            <a:picLocks noChangeAspect="1"/>
          </p:cNvPicPr>
          <p:nvPr/>
        </p:nvPicPr>
        <p:blipFill>
          <a:blip r:embed="rId3">
            <a:extLst>
              <a:ext uri="{BEBA8EAE-BF5A-486C-A8C5-ECC9F3942E4B}">
                <a14:imgProps xmlns:a14="http://schemas.microsoft.com/office/drawing/2010/main">
                  <a14:imgLayer r:embed="rId4">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568142" y="2890280"/>
            <a:ext cx="2912408" cy="2977120"/>
          </a:xfrm>
          <a:prstGeom prst="rect">
            <a:avLst/>
          </a:prstGeom>
        </p:spPr>
      </p:pic>
      <p:sp>
        <p:nvSpPr>
          <p:cNvPr id="7" name="Rektangel 6"/>
          <p:cNvSpPr/>
          <p:nvPr/>
        </p:nvSpPr>
        <p:spPr>
          <a:xfrm>
            <a:off x="1180640" y="5657671"/>
            <a:ext cx="6096000" cy="1200329"/>
          </a:xfrm>
          <a:prstGeom prst="rect">
            <a:avLst/>
          </a:prstGeom>
        </p:spPr>
        <p:txBody>
          <a:bodyPr>
            <a:spAutoFit/>
          </a:bodyPr>
          <a:lstStyle/>
          <a:p>
            <a:pPr marL="450215" indent="-450215">
              <a:spcAft>
                <a:spcPts val="0"/>
              </a:spcAft>
            </a:pPr>
            <a:r>
              <a:rPr lang="en-GB" dirty="0">
                <a:latin typeface="Times New Roman" panose="02020603050405020304" pitchFamily="18" charset="0"/>
                <a:ea typeface="Times New Roman" panose="02020603050405020304" pitchFamily="18" charset="0"/>
              </a:rPr>
              <a:t>HLA Hart (1957) «Positivism and the separation of law and morals», </a:t>
            </a:r>
            <a:r>
              <a:rPr lang="en-GB" i="1" dirty="0">
                <a:latin typeface="Times New Roman" panose="02020603050405020304" pitchFamily="18" charset="0"/>
                <a:ea typeface="Times New Roman" panose="02020603050405020304" pitchFamily="18" charset="0"/>
              </a:rPr>
              <a:t>Harvard Law Review</a:t>
            </a:r>
            <a:r>
              <a:rPr lang="en-GB" dirty="0">
                <a:latin typeface="Times New Roman" panose="02020603050405020304" pitchFamily="18" charset="0"/>
                <a:ea typeface="Times New Roman" panose="02020603050405020304" pitchFamily="18" charset="0"/>
              </a:rPr>
              <a:t>, Vol. 71, s. 593–629 og LL Fuller (1957) «Positivism and fidelity to law – a reply to Professor Hart», </a:t>
            </a:r>
            <a:r>
              <a:rPr lang="en-GB" i="1" dirty="0">
                <a:latin typeface="Times New Roman" panose="02020603050405020304" pitchFamily="18" charset="0"/>
                <a:ea typeface="Times New Roman" panose="02020603050405020304" pitchFamily="18" charset="0"/>
              </a:rPr>
              <a:t>Harvard Law Review</a:t>
            </a:r>
            <a:r>
              <a:rPr lang="en-GB" dirty="0">
                <a:latin typeface="Times New Roman" panose="02020603050405020304" pitchFamily="18" charset="0"/>
                <a:ea typeface="Times New Roman" panose="02020603050405020304" pitchFamily="18" charset="0"/>
              </a:rPr>
              <a:t>, Vol. 71 s. 630–672.</a:t>
            </a:r>
            <a:endParaRPr lang="nb-N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5745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Conclusions</a:t>
            </a:r>
            <a:endParaRPr lang="en-GB" dirty="0"/>
          </a:p>
        </p:txBody>
      </p:sp>
      <p:sp>
        <p:nvSpPr>
          <p:cNvPr id="3" name="Plassholder for innhold 2"/>
          <p:cNvSpPr>
            <a:spLocks noGrp="1"/>
          </p:cNvSpPr>
          <p:nvPr>
            <p:ph sz="half" idx="1"/>
          </p:nvPr>
        </p:nvSpPr>
        <p:spPr>
          <a:xfrm>
            <a:off x="1031631" y="2133600"/>
            <a:ext cx="8909538" cy="3581400"/>
          </a:xfrm>
        </p:spPr>
        <p:txBody>
          <a:bodyPr/>
          <a:lstStyle/>
          <a:p>
            <a:r>
              <a:rPr lang="en-GB" dirty="0" smtClean="0"/>
              <a:t>The judicial role requires restraint and loyalty to the legislation</a:t>
            </a:r>
          </a:p>
          <a:p>
            <a:r>
              <a:rPr lang="en-GB" dirty="0" smtClean="0"/>
              <a:t>The dilemmas arise when the legislative and executive powers attack the rule of law</a:t>
            </a:r>
          </a:p>
          <a:p>
            <a:r>
              <a:rPr lang="en-GB" dirty="0" smtClean="0"/>
              <a:t>Judges could and should speak out when the judicial role is undermined</a:t>
            </a:r>
          </a:p>
          <a:p>
            <a:r>
              <a:rPr lang="en-GB" dirty="0" smtClean="0"/>
              <a:t>Judges should as far as possible protect the rule of law, and remember their personal moral duties. The law is no moral exoneration for </a:t>
            </a:r>
            <a:r>
              <a:rPr lang="en-GB" smtClean="0"/>
              <a:t>the judge</a:t>
            </a:r>
            <a:endParaRPr lang="en-GB" dirty="0"/>
          </a:p>
        </p:txBody>
      </p:sp>
    </p:spTree>
    <p:extLst>
      <p:ext uri="{BB962C8B-B14F-4D97-AF65-F5344CB8AC3E}">
        <p14:creationId xmlns:p14="http://schemas.microsoft.com/office/powerpoint/2010/main" val="247379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e 3">
            <a:extLst>
              <a:ext uri="{FF2B5EF4-FFF2-40B4-BE49-F238E27FC236}">
                <a16:creationId xmlns:a16="http://schemas.microsoft.com/office/drawing/2014/main" xmlns="" id="{0C2E12AB-FEE0-4BFB-BBBE-7AB54037DE05}"/>
              </a:ext>
            </a:extLst>
          </p:cNvPr>
          <p:cNvPicPr>
            <a:picLocks noChangeAspect="1"/>
          </p:cNvPicPr>
          <p:nvPr/>
        </p:nvPicPr>
        <p:blipFill rotWithShape="1">
          <a:blip r:embed="rId2"/>
          <a:srcRect t="19451"/>
          <a:stretch/>
        </p:blipFill>
        <p:spPr>
          <a:xfrm>
            <a:off x="5237300" y="2223031"/>
            <a:ext cx="6753225" cy="4587999"/>
          </a:xfrm>
          <a:prstGeom prst="rect">
            <a:avLst/>
          </a:prstGeom>
        </p:spPr>
      </p:pic>
      <p:sp>
        <p:nvSpPr>
          <p:cNvPr id="2" name="Tittel 1">
            <a:extLst>
              <a:ext uri="{FF2B5EF4-FFF2-40B4-BE49-F238E27FC236}">
                <a16:creationId xmlns:a16="http://schemas.microsoft.com/office/drawing/2014/main" xmlns="" id="{9F29E835-E906-4B1E-AF73-1E24800A1003}"/>
              </a:ext>
            </a:extLst>
          </p:cNvPr>
          <p:cNvSpPr>
            <a:spLocks noGrp="1"/>
          </p:cNvSpPr>
          <p:nvPr>
            <p:ph type="title"/>
          </p:nvPr>
        </p:nvSpPr>
        <p:spPr/>
        <p:txBody>
          <a:bodyPr/>
          <a:lstStyle/>
          <a:p>
            <a:r>
              <a:rPr lang="en-GB" dirty="0" err="1" smtClean="0"/>
              <a:t>Małgorzata</a:t>
            </a:r>
            <a:r>
              <a:rPr lang="nb-NO" dirty="0" smtClean="0"/>
              <a:t> </a:t>
            </a:r>
            <a:r>
              <a:rPr lang="nb-NO" dirty="0" err="1" smtClean="0"/>
              <a:t>Gersdorf</a:t>
            </a:r>
            <a:r>
              <a:rPr lang="nb-NO" dirty="0" smtClean="0"/>
              <a:t>: «The </a:t>
            </a:r>
            <a:r>
              <a:rPr lang="nb-NO" dirty="0" err="1" smtClean="0"/>
              <a:t>judges</a:t>
            </a:r>
            <a:r>
              <a:rPr lang="nb-NO" dirty="0" smtClean="0"/>
              <a:t> </a:t>
            </a:r>
            <a:r>
              <a:rPr lang="nb-NO" dirty="0" err="1" smtClean="0"/>
              <a:t>of</a:t>
            </a:r>
            <a:r>
              <a:rPr lang="nb-NO" dirty="0" smtClean="0"/>
              <a:t> </a:t>
            </a:r>
            <a:r>
              <a:rPr lang="nb-NO" dirty="0" err="1" smtClean="0"/>
              <a:t>Poland</a:t>
            </a:r>
            <a:r>
              <a:rPr lang="nb-NO" dirty="0" smtClean="0"/>
              <a:t> </a:t>
            </a:r>
            <a:r>
              <a:rPr lang="nb-NO" dirty="0" err="1" smtClean="0"/>
              <a:t>cannot</a:t>
            </a:r>
            <a:r>
              <a:rPr lang="nb-NO" dirty="0" smtClean="0"/>
              <a:t> </a:t>
            </a:r>
            <a:r>
              <a:rPr lang="nb-NO" dirty="0" err="1" smtClean="0"/>
              <a:t>keep</a:t>
            </a:r>
            <a:r>
              <a:rPr lang="nb-NO" dirty="0" smtClean="0"/>
              <a:t> </a:t>
            </a:r>
            <a:r>
              <a:rPr lang="nb-NO" dirty="0" err="1" smtClean="0"/>
              <a:t>quiet</a:t>
            </a:r>
            <a:r>
              <a:rPr lang="nb-NO" dirty="0" smtClean="0"/>
              <a:t>»</a:t>
            </a:r>
            <a:endParaRPr lang="nb-NO" dirty="0"/>
          </a:p>
        </p:txBody>
      </p:sp>
      <p:sp>
        <p:nvSpPr>
          <p:cNvPr id="3" name="Plassholder for innhold 2">
            <a:extLst>
              <a:ext uri="{FF2B5EF4-FFF2-40B4-BE49-F238E27FC236}">
                <a16:creationId xmlns:a16="http://schemas.microsoft.com/office/drawing/2014/main" xmlns="" id="{CB1F51A0-C526-44FC-B781-206A0AF3FB0C}"/>
              </a:ext>
            </a:extLst>
          </p:cNvPr>
          <p:cNvSpPr>
            <a:spLocks noGrp="1"/>
          </p:cNvSpPr>
          <p:nvPr>
            <p:ph idx="1"/>
          </p:nvPr>
        </p:nvSpPr>
        <p:spPr>
          <a:xfrm>
            <a:off x="903449" y="2611789"/>
            <a:ext cx="4396786" cy="3565174"/>
          </a:xfrm>
        </p:spPr>
        <p:txBody>
          <a:bodyPr/>
          <a:lstStyle/>
          <a:p>
            <a:r>
              <a:rPr lang="nb-NO" dirty="0" smtClean="0"/>
              <a:t>22 </a:t>
            </a:r>
            <a:r>
              <a:rPr lang="en-GB" dirty="0" smtClean="0"/>
              <a:t>December 2017: Letter to the citizens of Poland</a:t>
            </a:r>
          </a:p>
          <a:p>
            <a:r>
              <a:rPr lang="en-GB" dirty="0" smtClean="0"/>
              <a:t>4 July 2018: Publically turned up for work</a:t>
            </a:r>
          </a:p>
          <a:p>
            <a:r>
              <a:rPr lang="en-GB" dirty="0" smtClean="0"/>
              <a:t>20 July 2018: Lecture in Karlsruhe, Germany</a:t>
            </a:r>
            <a:endParaRPr lang="en-GB" dirty="0"/>
          </a:p>
        </p:txBody>
      </p:sp>
    </p:spTree>
    <p:extLst>
      <p:ext uri="{BB962C8B-B14F-4D97-AF65-F5344CB8AC3E}">
        <p14:creationId xmlns:p14="http://schemas.microsoft.com/office/powerpoint/2010/main" val="2188939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Norwegian </a:t>
            </a:r>
            <a:r>
              <a:rPr lang="nb-NO" dirty="0" err="1" smtClean="0"/>
              <a:t>Supreme</a:t>
            </a:r>
            <a:r>
              <a:rPr lang="nb-NO" dirty="0" smtClean="0"/>
              <a:t> Court 1940</a:t>
            </a:r>
            <a:endParaRPr lang="nb-NO" dirty="0"/>
          </a:p>
        </p:txBody>
      </p:sp>
      <p:sp>
        <p:nvSpPr>
          <p:cNvPr id="3" name="Plassholder for innhold 2"/>
          <p:cNvSpPr>
            <a:spLocks noGrp="1"/>
          </p:cNvSpPr>
          <p:nvPr>
            <p:ph idx="1"/>
          </p:nvPr>
        </p:nvSpPr>
        <p:spPr/>
        <p:txBody>
          <a:bodyPr/>
          <a:lstStyle/>
          <a:p>
            <a:r>
              <a:rPr lang="en-GB" dirty="0" smtClean="0"/>
              <a:t>14 December 1940: Letter to Reichskommissar on judicial review</a:t>
            </a:r>
          </a:p>
          <a:p>
            <a:r>
              <a:rPr lang="en-GB" dirty="0" smtClean="0"/>
              <a:t>6 December 1940: Regulation lowering the pension age of judges. Reply from Reichskommissar with prohibition against judicial review</a:t>
            </a:r>
          </a:p>
          <a:p>
            <a:r>
              <a:rPr lang="en-GB" dirty="0" smtClean="0"/>
              <a:t>9 December 1940: Letter to minister of judges protesting against the application of the regulation on the judiciary</a:t>
            </a:r>
          </a:p>
          <a:p>
            <a:r>
              <a:rPr lang="en-GB" dirty="0" smtClean="0"/>
              <a:t>18 December 1940: Resignation of the Supreme Court judges</a:t>
            </a:r>
          </a:p>
          <a:p>
            <a:endParaRPr lang="nb-NO" dirty="0"/>
          </a:p>
        </p:txBody>
      </p:sp>
    </p:spTree>
    <p:extLst>
      <p:ext uri="{BB962C8B-B14F-4D97-AF65-F5344CB8AC3E}">
        <p14:creationId xmlns:p14="http://schemas.microsoft.com/office/powerpoint/2010/main" val="462079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When</a:t>
            </a:r>
            <a:r>
              <a:rPr lang="nb-NO" dirty="0" smtClean="0"/>
              <a:t> </a:t>
            </a:r>
            <a:r>
              <a:rPr lang="nb-NO" dirty="0" err="1" smtClean="0"/>
              <a:t>should</a:t>
            </a:r>
            <a:r>
              <a:rPr lang="nb-NO" dirty="0" smtClean="0"/>
              <a:t> a </a:t>
            </a:r>
            <a:r>
              <a:rPr lang="nb-NO" dirty="0" err="1" smtClean="0"/>
              <a:t>judge</a:t>
            </a:r>
            <a:r>
              <a:rPr lang="nb-NO" dirty="0" smtClean="0"/>
              <a:t> </a:t>
            </a:r>
            <a:r>
              <a:rPr lang="nb-NO" dirty="0" err="1" smtClean="0"/>
              <a:t>engage</a:t>
            </a:r>
            <a:r>
              <a:rPr lang="nb-NO" dirty="0" smtClean="0"/>
              <a:t>?</a:t>
            </a:r>
            <a:endParaRPr lang="nb-NO" dirty="0"/>
          </a:p>
        </p:txBody>
      </p:sp>
      <p:sp>
        <p:nvSpPr>
          <p:cNvPr id="3" name="Plassholder for innhold 2"/>
          <p:cNvSpPr>
            <a:spLocks noGrp="1"/>
          </p:cNvSpPr>
          <p:nvPr>
            <p:ph idx="1"/>
          </p:nvPr>
        </p:nvSpPr>
        <p:spPr/>
        <p:txBody>
          <a:bodyPr/>
          <a:lstStyle/>
          <a:p>
            <a:r>
              <a:rPr lang="en-GB" dirty="0" smtClean="0"/>
              <a:t>A judge has freedom of speech, but should exercise restraint</a:t>
            </a:r>
          </a:p>
          <a:p>
            <a:pPr lvl="1"/>
            <a:r>
              <a:rPr lang="en-GB" dirty="0" smtClean="0"/>
              <a:t>Fidelity to law and separation of powers</a:t>
            </a:r>
          </a:p>
          <a:p>
            <a:pPr lvl="1"/>
            <a:r>
              <a:rPr lang="en-GB" dirty="0" smtClean="0"/>
              <a:t>The disinterested and impersonal judge</a:t>
            </a:r>
          </a:p>
          <a:p>
            <a:pPr lvl="1"/>
            <a:r>
              <a:rPr lang="en-GB" dirty="0" smtClean="0"/>
              <a:t>Judgements are the expressions of the judge, the person behind is immaterial</a:t>
            </a:r>
            <a:endParaRPr lang="en-GB" dirty="0"/>
          </a:p>
        </p:txBody>
      </p:sp>
    </p:spTree>
    <p:extLst>
      <p:ext uri="{BB962C8B-B14F-4D97-AF65-F5344CB8AC3E}">
        <p14:creationId xmlns:p14="http://schemas.microsoft.com/office/powerpoint/2010/main" val="1218551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The </a:t>
            </a:r>
            <a:r>
              <a:rPr lang="nb-NO" dirty="0" err="1" smtClean="0"/>
              <a:t>state</a:t>
            </a:r>
            <a:r>
              <a:rPr lang="nb-NO" dirty="0" smtClean="0"/>
              <a:t> </a:t>
            </a:r>
            <a:r>
              <a:rPr lang="nb-NO" dirty="0" err="1" smtClean="0"/>
              <a:t>of</a:t>
            </a:r>
            <a:r>
              <a:rPr lang="nb-NO" dirty="0" smtClean="0"/>
              <a:t> </a:t>
            </a:r>
            <a:r>
              <a:rPr lang="nb-NO" dirty="0" err="1" smtClean="0"/>
              <a:t>exception</a:t>
            </a:r>
            <a:r>
              <a:rPr lang="nb-NO" dirty="0" smtClean="0"/>
              <a:t>: </a:t>
            </a:r>
            <a:r>
              <a:rPr lang="nb-NO" dirty="0" err="1" smtClean="0"/>
              <a:t>When</a:t>
            </a:r>
            <a:r>
              <a:rPr lang="nb-NO" dirty="0" smtClean="0"/>
              <a:t> </a:t>
            </a:r>
            <a:r>
              <a:rPr lang="nb-NO" dirty="0" err="1" smtClean="0"/>
              <a:t>the</a:t>
            </a:r>
            <a:r>
              <a:rPr lang="nb-NO" dirty="0" smtClean="0"/>
              <a:t> </a:t>
            </a:r>
            <a:r>
              <a:rPr lang="nb-NO" dirty="0" err="1" smtClean="0"/>
              <a:t>rule</a:t>
            </a:r>
            <a:r>
              <a:rPr lang="nb-NO" dirty="0" smtClean="0"/>
              <a:t> </a:t>
            </a:r>
            <a:r>
              <a:rPr lang="nb-NO" dirty="0" err="1" smtClean="0"/>
              <a:t>of</a:t>
            </a:r>
            <a:r>
              <a:rPr lang="nb-NO" dirty="0" smtClean="0"/>
              <a:t> law is under </a:t>
            </a:r>
            <a:r>
              <a:rPr lang="nb-NO" dirty="0" err="1" smtClean="0"/>
              <a:t>attack</a:t>
            </a:r>
            <a:endParaRPr lang="nb-NO" dirty="0"/>
          </a:p>
        </p:txBody>
      </p:sp>
      <p:sp>
        <p:nvSpPr>
          <p:cNvPr id="3" name="Plassholder for innhold 2"/>
          <p:cNvSpPr>
            <a:spLocks noGrp="1"/>
          </p:cNvSpPr>
          <p:nvPr>
            <p:ph idx="1"/>
          </p:nvPr>
        </p:nvSpPr>
        <p:spPr/>
        <p:txBody>
          <a:bodyPr/>
          <a:lstStyle/>
          <a:p>
            <a:r>
              <a:rPr lang="en-GB" sz="3600" dirty="0" smtClean="0"/>
              <a:t>The Rule of law:</a:t>
            </a:r>
          </a:p>
          <a:p>
            <a:pPr lvl="1"/>
            <a:r>
              <a:rPr lang="en-GB" sz="2800" dirty="0" smtClean="0"/>
              <a:t>Rule by law, not by arbitrary fiat</a:t>
            </a:r>
          </a:p>
          <a:p>
            <a:pPr lvl="1"/>
            <a:r>
              <a:rPr lang="en-GB" sz="2800" dirty="0" smtClean="0"/>
              <a:t>All equal under the law</a:t>
            </a:r>
          </a:p>
          <a:p>
            <a:pPr lvl="1"/>
            <a:r>
              <a:rPr lang="en-GB" sz="2800" dirty="0" smtClean="0"/>
              <a:t>The autonomy of law and independent courts</a:t>
            </a:r>
          </a:p>
          <a:p>
            <a:pPr lvl="1"/>
            <a:r>
              <a:rPr lang="en-GB" sz="2800" dirty="0" smtClean="0"/>
              <a:t>The protection of rights</a:t>
            </a:r>
          </a:p>
          <a:p>
            <a:pPr lvl="1"/>
            <a:endParaRPr lang="nb-NO" dirty="0"/>
          </a:p>
        </p:txBody>
      </p:sp>
    </p:spTree>
    <p:extLst>
      <p:ext uri="{BB962C8B-B14F-4D97-AF65-F5344CB8AC3E}">
        <p14:creationId xmlns:p14="http://schemas.microsoft.com/office/powerpoint/2010/main" val="2670002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Different types </a:t>
            </a:r>
            <a:r>
              <a:rPr lang="nb-NO" dirty="0" err="1" smtClean="0"/>
              <a:t>of</a:t>
            </a:r>
            <a:r>
              <a:rPr lang="nb-NO" dirty="0" smtClean="0"/>
              <a:t> </a:t>
            </a:r>
            <a:r>
              <a:rPr lang="nb-NO" dirty="0" err="1" smtClean="0"/>
              <a:t>judicial</a:t>
            </a:r>
            <a:r>
              <a:rPr lang="nb-NO" dirty="0" smtClean="0"/>
              <a:t> </a:t>
            </a:r>
            <a:r>
              <a:rPr lang="nb-NO" dirty="0" err="1" smtClean="0"/>
              <a:t>engagement</a:t>
            </a:r>
            <a:endParaRPr lang="nb-NO" dirty="0"/>
          </a:p>
        </p:txBody>
      </p:sp>
      <p:sp>
        <p:nvSpPr>
          <p:cNvPr id="3" name="Plassholder for innhold 2"/>
          <p:cNvSpPr>
            <a:spLocks noGrp="1"/>
          </p:cNvSpPr>
          <p:nvPr>
            <p:ph idx="1"/>
          </p:nvPr>
        </p:nvSpPr>
        <p:spPr/>
        <p:txBody>
          <a:bodyPr/>
          <a:lstStyle/>
          <a:p>
            <a:r>
              <a:rPr lang="en-GB" dirty="0" smtClean="0"/>
              <a:t>Political statements outside of the bench</a:t>
            </a:r>
          </a:p>
          <a:p>
            <a:r>
              <a:rPr lang="en-GB" dirty="0" smtClean="0"/>
              <a:t>Assertion of jurisdiction and judicial review</a:t>
            </a:r>
          </a:p>
          <a:p>
            <a:r>
              <a:rPr lang="en-GB" dirty="0" smtClean="0"/>
              <a:t>Statements in legal opinions</a:t>
            </a:r>
          </a:p>
          <a:p>
            <a:r>
              <a:rPr lang="en-GB" dirty="0" smtClean="0"/>
              <a:t>Judging contra </a:t>
            </a:r>
            <a:r>
              <a:rPr lang="en-GB" dirty="0" err="1" smtClean="0"/>
              <a:t>legem</a:t>
            </a:r>
            <a:endParaRPr lang="en-GB" dirty="0" smtClean="0"/>
          </a:p>
          <a:p>
            <a:endParaRPr lang="en-GB" dirty="0"/>
          </a:p>
        </p:txBody>
      </p:sp>
    </p:spTree>
    <p:extLst>
      <p:ext uri="{BB962C8B-B14F-4D97-AF65-F5344CB8AC3E}">
        <p14:creationId xmlns:p14="http://schemas.microsoft.com/office/powerpoint/2010/main" val="830052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When</a:t>
            </a:r>
            <a:r>
              <a:rPr lang="nb-NO" dirty="0" smtClean="0"/>
              <a:t> to </a:t>
            </a:r>
            <a:r>
              <a:rPr lang="nb-NO" dirty="0" err="1" smtClean="0"/>
              <a:t>speak</a:t>
            </a:r>
            <a:r>
              <a:rPr lang="nb-NO" dirty="0" smtClean="0"/>
              <a:t> </a:t>
            </a:r>
            <a:r>
              <a:rPr lang="nb-NO" dirty="0" err="1" smtClean="0"/>
              <a:t>out</a:t>
            </a:r>
            <a:endParaRPr lang="nb-NO" dirty="0"/>
          </a:p>
        </p:txBody>
      </p:sp>
      <p:sp>
        <p:nvSpPr>
          <p:cNvPr id="3" name="Plassholder for innhold 2"/>
          <p:cNvSpPr>
            <a:spLocks noGrp="1"/>
          </p:cNvSpPr>
          <p:nvPr>
            <p:ph idx="1"/>
          </p:nvPr>
        </p:nvSpPr>
        <p:spPr/>
        <p:txBody>
          <a:bodyPr/>
          <a:lstStyle/>
          <a:p>
            <a:r>
              <a:rPr lang="en-GB" dirty="0" smtClean="0"/>
              <a:t>To protect their role, judges should keep a low public profile, but:</a:t>
            </a:r>
          </a:p>
          <a:p>
            <a:r>
              <a:rPr lang="en-GB" dirty="0" smtClean="0"/>
              <a:t>Illegal attacks against individual judges</a:t>
            </a:r>
          </a:p>
          <a:p>
            <a:pPr lvl="1"/>
            <a:r>
              <a:rPr lang="en-GB" dirty="0" smtClean="0"/>
              <a:t>The Belgian judges and their Jewish colleagues</a:t>
            </a:r>
          </a:p>
          <a:p>
            <a:r>
              <a:rPr lang="en-GB" dirty="0" smtClean="0"/>
              <a:t>Systemic weaknesses</a:t>
            </a:r>
          </a:p>
          <a:p>
            <a:pPr lvl="1"/>
            <a:r>
              <a:rPr lang="en-GB" dirty="0" smtClean="0"/>
              <a:t>Budget and finances</a:t>
            </a:r>
          </a:p>
          <a:p>
            <a:pPr lvl="1"/>
            <a:r>
              <a:rPr lang="en-GB" dirty="0" smtClean="0"/>
              <a:t>System of appointment, advances, dismissal and discipline</a:t>
            </a:r>
          </a:p>
          <a:p>
            <a:r>
              <a:rPr lang="en-GB" dirty="0" smtClean="0"/>
              <a:t>Exploitation of systemic weaknesses to undermine judicial independence</a:t>
            </a:r>
          </a:p>
          <a:p>
            <a:endParaRPr lang="nb-NO" dirty="0"/>
          </a:p>
        </p:txBody>
      </p:sp>
    </p:spTree>
    <p:extLst>
      <p:ext uri="{BB962C8B-B14F-4D97-AF65-F5344CB8AC3E}">
        <p14:creationId xmlns:p14="http://schemas.microsoft.com/office/powerpoint/2010/main" val="1268677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Assertion of Jurisdiction</a:t>
            </a:r>
            <a:endParaRPr lang="en-GB" dirty="0"/>
          </a:p>
        </p:txBody>
      </p:sp>
      <p:sp>
        <p:nvSpPr>
          <p:cNvPr id="3" name="Plassholder for innhold 2"/>
          <p:cNvSpPr>
            <a:spLocks noGrp="1"/>
          </p:cNvSpPr>
          <p:nvPr>
            <p:ph idx="1"/>
          </p:nvPr>
        </p:nvSpPr>
        <p:spPr/>
        <p:txBody>
          <a:bodyPr/>
          <a:lstStyle/>
          <a:p>
            <a:r>
              <a:rPr lang="en-GB" dirty="0" smtClean="0"/>
              <a:t>The “Dual State” is the most common form for undermining the Rule of law</a:t>
            </a:r>
          </a:p>
          <a:p>
            <a:pPr lvl="1"/>
            <a:r>
              <a:rPr lang="en-GB" dirty="0" smtClean="0"/>
              <a:t>The Dual State (Ernst </a:t>
            </a:r>
            <a:r>
              <a:rPr lang="en-GB" dirty="0" err="1" smtClean="0"/>
              <a:t>Fraenkel</a:t>
            </a:r>
            <a:r>
              <a:rPr lang="en-GB" dirty="0" smtClean="0"/>
              <a:t>): The Normative State and the Executive State, The Executive State determines the limits of the Normative State:</a:t>
            </a:r>
          </a:p>
          <a:p>
            <a:pPr lvl="1"/>
            <a:r>
              <a:rPr lang="en-GB" dirty="0" smtClean="0"/>
              <a:t>The judges should protect their final say in determining the limits of politics and state power</a:t>
            </a:r>
            <a:endParaRPr lang="en-GB" dirty="0"/>
          </a:p>
        </p:txBody>
      </p:sp>
    </p:spTree>
    <p:extLst>
      <p:ext uri="{BB962C8B-B14F-4D97-AF65-F5344CB8AC3E}">
        <p14:creationId xmlns:p14="http://schemas.microsoft.com/office/powerpoint/2010/main" val="1810603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smtClean="0"/>
              <a:t>Statements in legal opinions</a:t>
            </a:r>
            <a:endParaRPr lang="en-GB" dirty="0"/>
          </a:p>
        </p:txBody>
      </p:sp>
      <p:sp>
        <p:nvSpPr>
          <p:cNvPr id="3" name="Plassholder for innhold 2"/>
          <p:cNvSpPr>
            <a:spLocks noGrp="1"/>
          </p:cNvSpPr>
          <p:nvPr>
            <p:ph idx="1"/>
          </p:nvPr>
        </p:nvSpPr>
        <p:spPr/>
        <p:txBody>
          <a:bodyPr/>
          <a:lstStyle/>
          <a:p>
            <a:r>
              <a:rPr lang="en-GB" dirty="0" smtClean="0"/>
              <a:t>The law is the law, but it may be unfair or unreasonable</a:t>
            </a:r>
          </a:p>
          <a:p>
            <a:pPr lvl="1"/>
            <a:r>
              <a:rPr lang="en-GB" dirty="0" smtClean="0"/>
              <a:t>US sentencing law:</a:t>
            </a:r>
          </a:p>
          <a:p>
            <a:pPr lvl="1"/>
            <a:r>
              <a:rPr lang="en-US" dirty="0"/>
              <a:t>Although precedent forecloses Marion Hungerford's Eighth Amendment challenge to 18 U.S.C. § 92 under which she received almost all of her 159-year term of imprisonment, it cannot be left unsaid </a:t>
            </a:r>
            <a:r>
              <a:rPr lang="en-US" i="1" dirty="0"/>
              <a:t>how irrational, inhumane, and absurd the sentence in this case is,</a:t>
            </a:r>
            <a:r>
              <a:rPr lang="en-US" dirty="0"/>
              <a:t> and moreover, how this particular sentence is </a:t>
            </a:r>
            <a:r>
              <a:rPr lang="en-US" i="1" dirty="0"/>
              <a:t>a predictable by-product of the cruel and unjust mandatory minimum sentencing scheme </a:t>
            </a:r>
            <a:r>
              <a:rPr lang="en-US" dirty="0"/>
              <a:t>adopted by Congress. (Concurring statement of judge Reinhardt)</a:t>
            </a:r>
            <a:endParaRPr lang="nb-NO" dirty="0"/>
          </a:p>
          <a:p>
            <a:pPr marL="457200" lvl="1" indent="0">
              <a:buNone/>
            </a:pPr>
            <a:endParaRPr lang="en-GB" dirty="0"/>
          </a:p>
        </p:txBody>
      </p:sp>
    </p:spTree>
    <p:extLst>
      <p:ext uri="{BB962C8B-B14F-4D97-AF65-F5344CB8AC3E}">
        <p14:creationId xmlns:p14="http://schemas.microsoft.com/office/powerpoint/2010/main" val="2195734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SIT_jur_fak">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SIT_jur_fak">
      <a:majorFont>
        <a:latin typeface="B Concorde Bold"/>
        <a:ea typeface=""/>
        <a:cs typeface=""/>
      </a:majorFont>
      <a:minorFont>
        <a:latin typeface="R Concorde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SIT_jur_fa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IT_jur_fa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IT_jur_fa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IT_jur_fa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IT_jur_fa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IT_jur_fa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IT_jur_fa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collective and individual labour rights</Template>
  <TotalTime>0</TotalTime>
  <Words>771</Words>
  <Application>Microsoft Office PowerPoint</Application>
  <PresentationFormat>Custom</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SIT_jur_fak</vt:lpstr>
      <vt:lpstr>Should a judge engage in activities concerning the Rule of law even when they fall outside of their judicial activities?</vt:lpstr>
      <vt:lpstr>Małgorzata Gersdorf: «The judges of Poland cannot keep quiet»</vt:lpstr>
      <vt:lpstr>Norwegian Supreme Court 1940</vt:lpstr>
      <vt:lpstr>When should a judge engage?</vt:lpstr>
      <vt:lpstr>The state of exception: When the rule of law is under attack</vt:lpstr>
      <vt:lpstr>Different types of judicial engagement</vt:lpstr>
      <vt:lpstr>When to speak out</vt:lpstr>
      <vt:lpstr>Assertion of Jurisdiction</vt:lpstr>
      <vt:lpstr>Statements in legal opinions</vt:lpstr>
      <vt:lpstr>Judging contra legem</vt:lpstr>
      <vt:lpstr>An alternative view</vt:lpstr>
      <vt:lpstr>Can the immoral be law?</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Should a judge engage in activities concerning the Rule of law even when they fall outside of their judicial activities?</dc:title>
  <dc:creator>Hans Petter Graver</dc:creator>
  <cp:lastModifiedBy>PC2</cp:lastModifiedBy>
  <cp:revision>21</cp:revision>
  <dcterms:created xsi:type="dcterms:W3CDTF">2018-11-08T08:42:05Z</dcterms:created>
  <dcterms:modified xsi:type="dcterms:W3CDTF">2018-11-19T13:40:43Z</dcterms:modified>
</cp:coreProperties>
</file>