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95033" autoAdjust="0"/>
  </p:normalViewPr>
  <p:slideViewPr>
    <p:cSldViewPr>
      <p:cViewPr>
        <p:scale>
          <a:sx n="100" d="100"/>
          <a:sy n="100" d="100"/>
        </p:scale>
        <p:origin x="97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4422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09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9956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3572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4724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7880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455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00665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56357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27120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22399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D28C9-3753-4009-90F7-FAE7C1028877}" type="datetimeFigureOut">
              <a:rPr lang="bg-BG" smtClean="0"/>
              <a:t>24.6.2026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E4B95-C0EF-42D0-A2D1-C2D74E6110E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1573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eeliinstitute.org/resource/guidelines-on-alternatives-to-extraordinary-judicial-vett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632848" cy="2262113"/>
          </a:xfr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g-BG" dirty="0"/>
              <a:t>Алтернативи на извънредната проверка за почтеност (</a:t>
            </a:r>
            <a:r>
              <a:rPr lang="bg-BG" dirty="0" err="1"/>
              <a:t>ветинг</a:t>
            </a:r>
            <a:r>
              <a:rPr lang="bg-BG" dirty="0"/>
              <a:t>) </a:t>
            </a:r>
            <a:br>
              <a:rPr lang="bg-BG" dirty="0"/>
            </a:br>
            <a:r>
              <a:rPr lang="bg-BG" dirty="0"/>
              <a:t>в съдебната система</a:t>
            </a:r>
            <a:br>
              <a:rPr lang="bg-BG" dirty="0"/>
            </a:b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bg-BG" dirty="0"/>
              <a:t>Възможните практически </a:t>
            </a:r>
          </a:p>
          <a:p>
            <a:r>
              <a:rPr lang="bg-BG" dirty="0"/>
              <a:t>решения за България, 2026 г.</a:t>
            </a:r>
          </a:p>
        </p:txBody>
      </p:sp>
    </p:spTree>
    <p:extLst>
      <p:ext uri="{BB962C8B-B14F-4D97-AF65-F5344CB8AC3E}">
        <p14:creationId xmlns:p14="http://schemas.microsoft.com/office/powerpoint/2010/main" val="41409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g-BG" sz="3600" dirty="0"/>
              <a:t>Етапи в администрирането на съдебната власт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5770984" cy="4525963"/>
          </a:xfrm>
          <a:solidFill>
            <a:schemeClr val="bg2"/>
          </a:solidFill>
          <a:effectLst>
            <a:glow rad="63500">
              <a:schemeClr val="accent1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bg-BG" sz="2400" dirty="0"/>
              <a:t>Структурата на Висшия съдебен съвет (ВСС) - пречка за утвърждаване на съдебната независимост;</a:t>
            </a:r>
          </a:p>
          <a:p>
            <a:pPr marL="0" indent="0" algn="just">
              <a:buNone/>
            </a:pPr>
            <a:endParaRPr lang="bg-BG" sz="2400" dirty="0"/>
          </a:p>
          <a:p>
            <a:pPr algn="just"/>
            <a:r>
              <a:rPr lang="bg-BG" sz="2400" dirty="0" err="1"/>
              <a:t>Лустрацията</a:t>
            </a:r>
            <a:r>
              <a:rPr lang="bg-BG" sz="2400" dirty="0"/>
              <a:t> в съдебната власт;</a:t>
            </a:r>
          </a:p>
          <a:p>
            <a:pPr marL="0" indent="0" algn="just">
              <a:buNone/>
            </a:pPr>
            <a:endParaRPr lang="bg-BG" sz="2400" dirty="0"/>
          </a:p>
          <a:p>
            <a:pPr algn="just"/>
            <a:r>
              <a:rPr lang="bg-BG" sz="2400" dirty="0"/>
              <a:t>Ролята на ВСС и председателите на съдилища до 2004 г.;</a:t>
            </a:r>
          </a:p>
          <a:p>
            <a:pPr marL="0" indent="0" algn="just">
              <a:buNone/>
            </a:pPr>
            <a:endParaRPr lang="bg-BG" sz="2400" dirty="0"/>
          </a:p>
          <a:p>
            <a:pPr algn="just"/>
            <a:r>
              <a:rPr lang="bg-BG" sz="2400" dirty="0"/>
              <a:t>Развитието след 2004 г.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E9B279-B092-F16E-5501-D6F06870B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1417638"/>
            <a:ext cx="2458616" cy="45931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83164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500" dist="50800" dir="5400000" sy="-100000" algn="bl" rotWithShape="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g-BG" sz="3600" dirty="0"/>
              <a:t>Извънредна проверка за почтеност в съдебната власт и нейните алтернативи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effectLst>
            <a:glow rad="101600">
              <a:schemeClr val="accent4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bg-BG" sz="2400" dirty="0"/>
              <a:t>Анализ на състоянието на отделните звена в съдебната власт;</a:t>
            </a:r>
          </a:p>
          <a:p>
            <a:pPr marL="0" indent="0" algn="just">
              <a:buNone/>
            </a:pPr>
            <a:endParaRPr lang="bg-BG" sz="2400" dirty="0"/>
          </a:p>
          <a:p>
            <a:pPr algn="just"/>
            <a:r>
              <a:rPr lang="bg-BG" sz="2400" dirty="0"/>
              <a:t>Насоки на </a:t>
            </a:r>
            <a:r>
              <a:rPr lang="en-US" sz="2400" dirty="0"/>
              <a:t>CEELI</a:t>
            </a:r>
            <a:r>
              <a:rPr lang="bg-BG" sz="2400" dirty="0"/>
              <a:t> институт, Прага от 2024 г. и 2025 г. за провеждане на извънредни съдебни проверки за почтеност и за алтернативи на извънредните съдебни проверки за почтеност - </a:t>
            </a:r>
            <a:r>
              <a:rPr lang="en-US" sz="2400" dirty="0"/>
              <a:t>https://ceeliinstitute.org/resources</a:t>
            </a:r>
            <a:endParaRPr lang="bg-BG" sz="2400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4288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744EC-7481-BA23-BB57-B2B094EF6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7" y="191673"/>
            <a:ext cx="8229600" cy="1143000"/>
          </a:xfrm>
        </p:spPr>
        <p:txBody>
          <a:bodyPr>
            <a:normAutofit fontScale="90000"/>
          </a:bodyPr>
          <a:lstStyle/>
          <a:p>
            <a:pPr marL="0" indent="0"/>
            <a:r>
              <a:rPr lang="bg-BG" sz="2700" u="sng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Guidelines</a:t>
            </a:r>
            <a:r>
              <a:rPr lang="bg-BG" sz="27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bg-BG" sz="2700" u="sng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</a:t>
            </a:r>
            <a:r>
              <a:rPr lang="bg-BG" sz="27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bg-BG" sz="2700" u="sng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Alternatives</a:t>
            </a:r>
            <a:r>
              <a:rPr lang="bg-BG" sz="27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bg-BG" sz="2700" u="sng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</a:t>
            </a:r>
            <a:r>
              <a:rPr lang="bg-BG" sz="27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bg-BG" sz="2700" u="sng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Extraordinary</a:t>
            </a:r>
            <a:r>
              <a:rPr lang="bg-BG" sz="27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bg-BG" sz="2700" u="sng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Judicial</a:t>
            </a:r>
            <a:r>
              <a:rPr lang="bg-BG" sz="27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bg-BG" sz="2700" u="sng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Vetting</a:t>
            </a:r>
            <a:r>
              <a:rPr lang="bg-BG" sz="27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2025</a:t>
            </a:r>
            <a:br>
              <a:rPr lang="bg-BG" sz="2700" u="sng" dirty="0"/>
            </a:br>
            <a:r>
              <a:rPr lang="bg-BG" sz="2700" dirty="0" err="1"/>
              <a:t>Guidelines</a:t>
            </a:r>
            <a:r>
              <a:rPr lang="bg-BG" sz="2700" dirty="0"/>
              <a:t> </a:t>
            </a:r>
            <a:r>
              <a:rPr lang="bg-BG" sz="2700" dirty="0" err="1"/>
              <a:t>on</a:t>
            </a:r>
            <a:r>
              <a:rPr lang="bg-BG" sz="2700" dirty="0"/>
              <a:t> </a:t>
            </a:r>
            <a:r>
              <a:rPr lang="bg-BG" sz="2700" dirty="0" err="1"/>
              <a:t>Judicial</a:t>
            </a:r>
            <a:r>
              <a:rPr lang="bg-BG" sz="2700" dirty="0"/>
              <a:t> </a:t>
            </a:r>
            <a:r>
              <a:rPr lang="bg-BG" sz="2700" dirty="0" err="1"/>
              <a:t>Vetting</a:t>
            </a:r>
            <a:r>
              <a:rPr lang="bg-BG" sz="2700" dirty="0"/>
              <a:t>, 2024 </a:t>
            </a:r>
            <a:br>
              <a:rPr lang="bg-BG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ADDC4-4963-8095-9990-4C4F9C619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5487693" cy="3152761"/>
          </a:xfrm>
        </p:spPr>
        <p:txBody>
          <a:bodyPr/>
          <a:lstStyle/>
          <a:p>
            <a:pPr marL="0" indent="0">
              <a:buNone/>
            </a:pPr>
            <a:endParaRPr lang="bg-BG" sz="200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779715-39B0-F189-4B5B-68545C820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7" y="1628800"/>
            <a:ext cx="4176464" cy="38945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2191FD-C3D3-4465-86F0-9929539812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5841" y="1711072"/>
            <a:ext cx="3888431" cy="389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5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dirty="0"/>
              <a:t>Практически решения за България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  <a:ln>
            <a:solidFill>
              <a:srgbClr val="92D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127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bg-BG" sz="2400" dirty="0"/>
              <a:t>Пълна и всеобхватна проверка на имуществото, репутацията и компетентностите на кандидатите за членове на ВСС и ИВСС ;</a:t>
            </a:r>
          </a:p>
          <a:p>
            <a:pPr marL="0" indent="0" algn="just">
              <a:buNone/>
            </a:pPr>
            <a:endParaRPr lang="bg-BG" sz="2400" dirty="0"/>
          </a:p>
          <a:p>
            <a:pPr algn="just"/>
            <a:r>
              <a:rPr lang="bg-BG" sz="2400" dirty="0"/>
              <a:t>Пълна извънредна проверка за почтеност на председателите на апелативните, административните и окръжните съдилища;</a:t>
            </a:r>
          </a:p>
          <a:p>
            <a:pPr marL="0" indent="0" algn="just">
              <a:buNone/>
            </a:pPr>
            <a:endParaRPr lang="bg-BG" sz="2400" dirty="0"/>
          </a:p>
          <a:p>
            <a:pPr algn="just"/>
            <a:r>
              <a:rPr lang="bg-BG" sz="2400" dirty="0"/>
              <a:t>Промяна в начина на провеждане на конкурсите за назначаване и повишаване на съдиите;</a:t>
            </a:r>
          </a:p>
        </p:txBody>
      </p:sp>
    </p:spTree>
    <p:extLst>
      <p:ext uri="{BB962C8B-B14F-4D97-AF65-F5344CB8AC3E}">
        <p14:creationId xmlns:p14="http://schemas.microsoft.com/office/powerpoint/2010/main" val="1409403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dirty="0"/>
              <a:t>Практически решения за България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bg-BG" sz="2400" dirty="0"/>
              <a:t>Промяна в процедурите за атестиране за несменяемост и периодичната оценка на работата на съдиите;</a:t>
            </a:r>
          </a:p>
          <a:p>
            <a:pPr marL="0" indent="0" algn="just">
              <a:buNone/>
            </a:pPr>
            <a:endParaRPr lang="bg-BG" sz="2400" dirty="0"/>
          </a:p>
          <a:p>
            <a:pPr algn="just"/>
            <a:r>
              <a:rPr lang="bg-BG" sz="2400" dirty="0"/>
              <a:t>Проверката на годишните имуществени декларации на съдиите - друг съществен инструмент за превенция;</a:t>
            </a:r>
          </a:p>
          <a:p>
            <a:pPr marL="0" indent="0" algn="just">
              <a:buNone/>
            </a:pPr>
            <a:endParaRPr lang="bg-BG" sz="2400" dirty="0"/>
          </a:p>
          <a:p>
            <a:pPr algn="just"/>
            <a:r>
              <a:rPr lang="bg-BG" sz="2400" dirty="0"/>
              <a:t>Дисциплинарните производства - средство за гарантиране на доверието в правосъдието</a:t>
            </a:r>
            <a:r>
              <a:rPr lang="bg-BG" sz="2800" dirty="0"/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0727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g-BG" sz="3600" dirty="0"/>
              <a:t>Алтернативи на извънредната проверка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bg-BG" dirty="0"/>
              <a:t>	</a:t>
            </a:r>
          </a:p>
          <a:p>
            <a:pPr marL="0" indent="0">
              <a:buNone/>
            </a:pPr>
            <a:r>
              <a:rPr lang="bg-BG" sz="2800" dirty="0"/>
              <a:t>Усилията </a:t>
            </a:r>
            <a:r>
              <a:rPr lang="bg-BG" sz="2800"/>
              <a:t>за промяна могат </a:t>
            </a:r>
            <a:r>
              <a:rPr lang="bg-BG" sz="2800" dirty="0"/>
              <a:t>да постигнат траен професионализъм и почтеност на съдебната система, като се дава приоритет на устойчиви, системни подобрения, а не на радикални чистки на съдии, които подкопават независимостта на съда. 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51224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bg-BG" dirty="0"/>
              <a:t>Алтернативи на извънредната проверка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147248" cy="4929411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5400" b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Благодаря за вниманието</a:t>
            </a:r>
            <a:r>
              <a:rPr lang="en-US" sz="5400" b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!</a:t>
            </a:r>
            <a:endParaRPr lang="bg-BG" sz="5400" b="1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5400" b="1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5400" b="1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2400" dirty="0"/>
              <a:t>kalin_kalpakchiev@vks.bg</a:t>
            </a:r>
          </a:p>
          <a:p>
            <a:pPr marL="0" indent="0">
              <a:buNone/>
            </a:pPr>
            <a:endParaRPr lang="bg-BG" sz="5400" b="1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3A7761-35CD-B7E0-22F7-1E2ABF938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1988840"/>
            <a:ext cx="4222948" cy="413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044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456</TotalTime>
  <Words>296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Алтернативи на извънредната проверка за почтеност (ветинг)  в съдебната система </vt:lpstr>
      <vt:lpstr>Етапи в администрирането на съдебната власт </vt:lpstr>
      <vt:lpstr>Извънредна проверка за почтеност в съдебната власт и нейните алтернативи </vt:lpstr>
      <vt:lpstr>Guidelines on Alternatives to Extraordinary Judicial Vetting, 2025 Guidelines on Judicial Vetting, 2024  </vt:lpstr>
      <vt:lpstr>Практически решения за България</vt:lpstr>
      <vt:lpstr>Практически решения за България</vt:lpstr>
      <vt:lpstr>Алтернативи на извънредната проверка</vt:lpstr>
      <vt:lpstr>Алтернативи на извънредната проверка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Алтернативи на извънредната проверка за почтеност (ветинг)  в съдебната система</dc:title>
  <dc:creator>Калин Иванов Калпакчиев</dc:creator>
  <cp:lastModifiedBy>калин калпакчиев</cp:lastModifiedBy>
  <cp:revision>11</cp:revision>
  <dcterms:created xsi:type="dcterms:W3CDTF">2026-06-24T10:09:55Z</dcterms:created>
  <dcterms:modified xsi:type="dcterms:W3CDTF">2026-06-24T20:58:00Z</dcterms:modified>
</cp:coreProperties>
</file>