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323" r:id="rId3"/>
    <p:sldId id="325" r:id="rId4"/>
    <p:sldId id="327" r:id="rId5"/>
    <p:sldId id="328" r:id="rId6"/>
    <p:sldId id="332" r:id="rId7"/>
    <p:sldId id="329" r:id="rId8"/>
    <p:sldId id="330" r:id="rId9"/>
    <p:sldId id="331" r:id="rId10"/>
    <p:sldId id="322" r:id="rId1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ar Kashumov" initials="AK" lastIdx="1" clrIdx="0">
    <p:extLst>
      <p:ext uri="{19B8F6BF-5375-455C-9EA6-DF929625EA0E}">
        <p15:presenceInfo xmlns:p15="http://schemas.microsoft.com/office/powerpoint/2012/main" userId="S::aleksandar.kashumov@vas.bg::58e4535c-0470-4ba4-b1df-3687c30a46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6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15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1F0E9D-9594-4219-AE25-D30E624E3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7CC01CEF-F9B1-4F7F-83F6-9CDE54AF8E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15992E-6A14-4033-B34C-C2CD61CC0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F3F6CEC-1DA3-4322-9140-0E9F5C79D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9E6A091-A749-40BC-85FC-50437F7C8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49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D03A32-8792-4882-B983-11A689015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DCE9B90-2BEE-409D-812E-926C5166B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EB51440-0E08-48C7-BF3F-CBCD78215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2F7A25-A04D-4726-92CE-A6B10EFBC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23A09EE-A41B-4895-A9CF-EB3F48365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951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61F2F5-9C8E-4C4A-8298-0B23CD2BF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E467063-5BFB-4915-83B1-7E762348E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51D35A-5E74-4A66-9B7E-922AEE92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531490-216F-4594-ABD2-C8405D5F2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57A2C07-3529-4A8C-BA72-62CED3567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190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06FF9B8-3B0E-4164-941C-F977E2740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A956E6-009E-4C15-B79D-4460E3CCD4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7413D19-4C10-40F3-87D5-5B2A055848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849DE7B-2D8D-4B44-9173-581E124C9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E7B99FD-0C0F-4DD3-9F04-005F93997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9F95FBA-7371-46C1-8166-45C3CEF4F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3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207FAE-56CC-43C5-A706-DCB1F99D16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06DD1EA-4169-4B44-A0C6-E7F340CCF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6DC799A-B0F4-45F6-8BED-58BB05048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72ACBDB-8262-4002-ADDB-20C37EFF20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21AE907-08F4-436A-94AB-CA0C494AD3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DF4DC6A-0B7C-4DF6-A38C-83B130EC2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80BDBCB8-F77B-4FC6-95D8-A7C1D523B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AC914BB-603F-4FA7-8A81-C8899395F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848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1C1D5F-3788-4395-9DD1-4EDCCE075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4F790F5-9A26-4776-999C-2A90EEC4B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5506963-DF7D-4B8D-A348-6349EA775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48DB57C-256B-4CA4-897F-BEC99C967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4774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3D986EF-B7C9-40A5-8382-552ED0699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8506E76-B786-4A75-BCA3-836AB7710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D58D0A2-39EC-48A0-9EA4-C29E8DE99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618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CC2647-4C71-4737-9874-7B5C12DE4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541A4AF-0B1E-4D9D-BB17-7B92031C6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5067238-BE7E-4577-B795-EE8F1F1B46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742A42-B1CE-48A9-8544-DCC18AE7C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87A4913-E2DB-4CE9-BF81-C8B0FB9AA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15312D8-D952-4007-A713-3470B222B5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46458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30E2A7-8C31-459B-B029-405242338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C6F98BD-68FC-46A5-A9AD-3D98E332E9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9200EA1-BC60-4C3B-8B7D-C51D12431F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0D6134F-6669-40E6-B739-9C508E38A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EBC7C8-D5D7-4E67-9448-D0CD9ADE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40CAC3-CEF8-4D23-BEED-9C47C79C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013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4A3622-52A5-44E7-8F7F-469326774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107C63C-1CC2-4138-B1ED-9408CA6D1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874820C-E7DF-43A6-A0C6-B5BBA4BD1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0B30F4-3CC5-4C65-8F51-43CECDAC3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7BA1CA-BA4D-4238-A282-085CFF49A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31419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2B406A7-1273-498D-A407-ABC0D60231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6CF44A5-9DCF-41A8-82CE-74C68EE4D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DA478A3-41DC-42C0-885D-8A5D56628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F34015A-B26E-4021-A291-AC44FF6F9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735C5A-8FB7-4C84-9DD8-4673286A9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19078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7C50B037-71CA-4DC7-80BD-F7977D76F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C50A1B-6199-42DF-A795-35A00246A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8A34E35-AD4D-4DC9-A7D7-CE4406337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0A034-9D74-44E2-AC1A-07A4E0475199}" type="datetimeFigureOut">
              <a:rPr lang="it-IT" smtClean="0"/>
              <a:t>25/09/2026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99A9EE1-83AF-4FF9-84D1-03C2FA608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BC855C1-5E42-41E9-B683-A0ABBA469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BA039-BEBA-4D24-9565-39A10B6A2902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4881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BDFF4DA9-987D-482D-B121-5C8A9001EBEF}"/>
              </a:ext>
            </a:extLst>
          </p:cNvPr>
          <p:cNvSpPr/>
          <p:nvPr/>
        </p:nvSpPr>
        <p:spPr>
          <a:xfrm>
            <a:off x="41564" y="2481459"/>
            <a:ext cx="12192000" cy="1054359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  <a:endParaRPr kumimoji="0" lang="it-IT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201DB433-20A6-42AE-9F1F-7C58E12475E8}"/>
              </a:ext>
            </a:extLst>
          </p:cNvPr>
          <p:cNvSpPr txBox="1"/>
          <p:nvPr/>
        </p:nvSpPr>
        <p:spPr>
          <a:xfrm>
            <a:off x="553673" y="3907007"/>
            <a:ext cx="100628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„</a:t>
            </a:r>
            <a:r>
              <a:rPr lang="bg-BG" sz="2400" dirty="0"/>
              <a:t>Защита на лицата, срещу които са насочени стратегически съдебни производства (SLAPP дела или „дела -шамари“ </a:t>
            </a:r>
            <a:endParaRPr kumimoji="0" lang="da-DK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Александър Кашъмов, Програма Достъп до информация</a:t>
            </a:r>
            <a:endParaRPr kumimoji="0" lang="da-DK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2800" i="1" dirty="0">
                <a:solidFill>
                  <a:srgbClr val="10669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Пловдив 26 септември </a:t>
            </a:r>
            <a:r>
              <a:rPr lang="da-DK" sz="2800" i="1" dirty="0">
                <a:solidFill>
                  <a:srgbClr val="10669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2026, </a:t>
            </a:r>
            <a:r>
              <a:rPr lang="bg-BG" sz="2800" i="1" dirty="0">
                <a:solidFill>
                  <a:srgbClr val="10669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09</a:t>
            </a:r>
            <a:r>
              <a:rPr lang="da-DK" sz="2800" i="1" dirty="0">
                <a:solidFill>
                  <a:srgbClr val="10669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  <a:r>
              <a:rPr lang="bg-BG" sz="2800" i="1" dirty="0">
                <a:solidFill>
                  <a:srgbClr val="10669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30 ч.</a:t>
            </a:r>
            <a:r>
              <a:rPr lang="da-DK" sz="2800" i="1" dirty="0">
                <a:solidFill>
                  <a:srgbClr val="106698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</a:p>
          <a:p>
            <a:pPr lvl="0" algn="ctr">
              <a:defRPr/>
            </a:pPr>
            <a:r>
              <a:rPr lang="bg-BG" sz="2400" u="sng" dirty="0"/>
              <a:t>Гранд хотел - Пловдив </a:t>
            </a:r>
            <a:endParaRPr kumimoji="0" lang="it-IT" sz="2800" b="0" i="1" u="none" strike="noStrike" kern="1200" cap="none" spc="0" normalizeH="0" baseline="0" noProof="0" dirty="0">
              <a:ln>
                <a:noFill/>
              </a:ln>
              <a:solidFill>
                <a:srgbClr val="106698"/>
              </a:solidFill>
              <a:effectLst/>
              <a:uLnTx/>
              <a:uFillTx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6" name="Rettangolo 9">
            <a:extLst>
              <a:ext uri="{FF2B5EF4-FFF2-40B4-BE49-F238E27FC236}">
                <a16:creationId xmlns:a16="http://schemas.microsoft.com/office/drawing/2014/main" id="{1E107EF3-938E-AF24-64EA-EEC01EC5B819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Josefin Sans" pitchFamily="2" charset="0"/>
              <a:ea typeface="+mn-ea"/>
              <a:cs typeface="+mn-cs"/>
            </a:endParaRPr>
          </a:p>
        </p:txBody>
      </p:sp>
      <p:pic>
        <p:nvPicPr>
          <p:cNvPr id="3" name="Picture 4" descr="AIP Logo">
            <a:extLst>
              <a:ext uri="{FF2B5EF4-FFF2-40B4-BE49-F238E27FC236}">
                <a16:creationId xmlns:a16="http://schemas.microsoft.com/office/drawing/2014/main" id="{96ED10AF-0CC5-C2AD-6001-9A122CEA2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552" y="447887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D99ACA-0F83-ACA5-AFF4-9D0EF23FD407}"/>
              </a:ext>
            </a:extLst>
          </p:cNvPr>
          <p:cNvSpPr txBox="1"/>
          <p:nvPr/>
        </p:nvSpPr>
        <p:spPr>
          <a:xfrm>
            <a:off x="2474521" y="556732"/>
            <a:ext cx="6100948" cy="1717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buNone/>
            </a:pPr>
            <a:r>
              <a:rPr lang="bg-BG" sz="3200" dirty="0"/>
              <a:t>ОБЩО СЪБРАНИЕ НА СЪЮЗА НА СЪДИИТЕ В БЪЛГАРИЯ </a:t>
            </a:r>
          </a:p>
          <a:p>
            <a:pPr algn="ctr">
              <a:buNone/>
            </a:pPr>
            <a:r>
              <a:rPr lang="bg-BG" sz="3200" dirty="0"/>
              <a:t>25-26 Септември 2026 г.</a:t>
            </a:r>
          </a:p>
        </p:txBody>
      </p:sp>
    </p:spTree>
    <p:extLst>
      <p:ext uri="{BB962C8B-B14F-4D97-AF65-F5344CB8AC3E}">
        <p14:creationId xmlns:p14="http://schemas.microsoft.com/office/powerpoint/2010/main" val="1611096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BDFF4DA9-987D-482D-B121-5C8A9001EBEF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B4DD29-3098-9690-A864-14EC47DB549A}"/>
              </a:ext>
            </a:extLst>
          </p:cNvPr>
          <p:cNvSpPr txBox="1"/>
          <p:nvPr/>
        </p:nvSpPr>
        <p:spPr>
          <a:xfrm>
            <a:off x="748314" y="1092528"/>
            <a:ext cx="9482277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800" b="1" dirty="0"/>
              <a:t>Понятието </a:t>
            </a:r>
            <a:r>
              <a:rPr lang="en-US" altLang="bg-BG" sz="2800" b="1" dirty="0"/>
              <a:t>SLAPPs</a:t>
            </a:r>
            <a:r>
              <a:rPr lang="bg-BG" altLang="bg-BG" sz="2800" b="1" dirty="0"/>
              <a:t> </a:t>
            </a:r>
            <a:r>
              <a:rPr lang="en-US" altLang="bg-BG" sz="2800" b="1" dirty="0"/>
              <a:t>(strategic litigation against public participation)</a:t>
            </a:r>
            <a:r>
              <a:rPr lang="bg-BG" sz="2800" b="1" dirty="0"/>
              <a:t>: </a:t>
            </a:r>
            <a:endParaRPr lang="bg-BG" altLang="bg-BG" sz="2800" b="1" dirty="0"/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09828" lvl="1" indent="-342900">
              <a:buFont typeface="Wingdings" panose="05000000000000000000" pitchFamily="2" charset="2"/>
              <a:buChar char="Ø"/>
              <a:defRPr/>
            </a:pPr>
            <a:r>
              <a:rPr lang="bg-BG" altLang="bg-BG" sz="2800" dirty="0">
                <a:solidFill>
                  <a:schemeClr val="tx1">
                    <a:lumMod val="75000"/>
                    <a:lumOff val="25000"/>
                  </a:schemeClr>
                </a:solidFill>
                <a:cs typeface="Times New Roman" panose="02020603050405020304" pitchFamily="18" charset="0"/>
              </a:rPr>
              <a:t>Развито през 80-те г. в университетите в САЩ;</a:t>
            </a:r>
            <a:endParaRPr lang="en-US" altLang="bg-BG" sz="28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8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800" dirty="0"/>
              <a:t>Приети закони в САЩ /38 щата/, Канада</a:t>
            </a:r>
            <a:r>
              <a:rPr lang="el-GR" sz="2800" dirty="0"/>
              <a:t>, </a:t>
            </a:r>
            <a:endParaRPr lang="en-US" sz="2800" dirty="0"/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endParaRPr lang="en-US" sz="2800" dirty="0"/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800" dirty="0"/>
              <a:t>Случая </a:t>
            </a:r>
            <a:r>
              <a:rPr lang="en-US" sz="2800" dirty="0"/>
              <a:t>Daphne;</a:t>
            </a: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endParaRPr lang="en-US" sz="2800" dirty="0"/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800" dirty="0"/>
              <a:t>Директива на ЕС</a:t>
            </a:r>
            <a:r>
              <a:rPr lang="en-US" sz="2800" dirty="0"/>
              <a:t>, </a:t>
            </a:r>
            <a:r>
              <a:rPr lang="bg-BG" sz="2800" dirty="0"/>
              <a:t>Препоръка на </a:t>
            </a:r>
            <a:endParaRPr lang="en-US" sz="2800" dirty="0"/>
          </a:p>
          <a:p>
            <a:pPr marL="452628" lvl="1">
              <a:defRPr/>
            </a:pPr>
            <a:r>
              <a:rPr lang="bg-BG" sz="2800" dirty="0"/>
              <a:t>Съвета на Европа, Решение на ЕК</a:t>
            </a:r>
            <a:r>
              <a:rPr lang="en-US" sz="2800" dirty="0"/>
              <a:t>.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800" dirty="0"/>
          </a:p>
        </p:txBody>
      </p:sp>
      <p:pic>
        <p:nvPicPr>
          <p:cNvPr id="4" name="Picture 4" descr="AIP Logo">
            <a:extLst>
              <a:ext uri="{FF2B5EF4-FFF2-40B4-BE49-F238E27FC236}">
                <a16:creationId xmlns:a16="http://schemas.microsoft.com/office/drawing/2014/main" id="{A020AE21-6408-D18F-358F-B01155EA1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552" y="447887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265FAD-BA7B-5CDE-9E67-413B28DD72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9268" y="3822437"/>
            <a:ext cx="4845977" cy="258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373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53062-4512-713B-9CDF-DC61CEF8E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FECF1311-2276-9490-ADDB-7A0B1682A997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7A22DE-5D61-43C7-C9B6-04EA436532E1}"/>
              </a:ext>
            </a:extLst>
          </p:cNvPr>
          <p:cNvSpPr txBox="1"/>
          <p:nvPr/>
        </p:nvSpPr>
        <p:spPr>
          <a:xfrm>
            <a:off x="0" y="701087"/>
            <a:ext cx="1081842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" eaLnBrk="1" fontAlgn="auto" hangingPunct="1">
              <a:spcAft>
                <a:spcPts val="0"/>
              </a:spcAft>
              <a:defRPr/>
            </a:pPr>
            <a:r>
              <a:rPr lang="bg-BG" altLang="bg-BG" sz="2400" b="1" dirty="0"/>
              <a:t>Определение на </a:t>
            </a:r>
            <a:r>
              <a:rPr lang="en-US" altLang="bg-BG" sz="2400" b="1" dirty="0"/>
              <a:t>SLAPPs</a:t>
            </a:r>
            <a:r>
              <a:rPr lang="bg-BG" sz="2400" b="1" dirty="0"/>
              <a:t>:</a:t>
            </a:r>
            <a:r>
              <a:rPr lang="en-US" sz="2400" b="1" dirty="0"/>
              <a:t> </a:t>
            </a:r>
            <a:r>
              <a:rPr lang="bg-BG" sz="2400" b="1" dirty="0"/>
              <a:t>Правни производства против общественото участие</a:t>
            </a:r>
            <a:endParaRPr lang="bg-BG" altLang="bg-BG" sz="2400" b="1" dirty="0"/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400" u="sng" dirty="0"/>
              <a:t>Директива</a:t>
            </a:r>
            <a:r>
              <a:rPr lang="en-US" sz="2400" dirty="0"/>
              <a:t>: </a:t>
            </a:r>
            <a:r>
              <a:rPr lang="ru-RU" sz="2400" dirty="0"/>
              <a:t>„съдебни производства, с които се злоупотребява, насочени срещу публично участие“ означава съдебни производства, които не са започнати с цел действително отстояване или упражняване на право, а имат за основна цел възпрепятстването, ограничаването или санкционирането на публичното участие, като често се използва неравнопоставеността на силите между страните, и които преследват неоснователни искове;</a:t>
            </a:r>
            <a:r>
              <a:rPr lang="en-US" sz="2400" dirty="0"/>
              <a:t> 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/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Препоръка</a:t>
            </a:r>
            <a:r>
              <a:rPr lang="en-US" altLang="bg-BG" sz="2400" u="sng" dirty="0"/>
              <a:t> CM/Rec(2024)2 </a:t>
            </a:r>
            <a:r>
              <a:rPr lang="bg-BG" altLang="bg-BG" sz="2400" u="sng" dirty="0"/>
              <a:t>на КМ за противодействие употребата на </a:t>
            </a:r>
            <a:r>
              <a:rPr lang="en-US" altLang="bg-BG" sz="2400" u="sng" dirty="0"/>
              <a:t>SLAPPs</a:t>
            </a:r>
            <a:r>
              <a:rPr lang="en-US" altLang="bg-BG" sz="2400" dirty="0"/>
              <a:t>: </a:t>
            </a:r>
            <a:r>
              <a:rPr lang="bg-BG" altLang="bg-BG" sz="2400" dirty="0"/>
              <a:t>правни производства които застрашават, заплашват, започнати са или преследват като средства за тормоз </a:t>
            </a:r>
            <a:r>
              <a:rPr lang="en-US" altLang="bg-BG" sz="2400" dirty="0"/>
              <a:t>[</a:t>
            </a:r>
            <a:r>
              <a:rPr lang="bg-BG" altLang="bg-BG" sz="2400" dirty="0"/>
              <a:t>набелязаната</a:t>
            </a:r>
            <a:r>
              <a:rPr lang="en-US" altLang="bg-BG" sz="2400" dirty="0"/>
              <a:t>]</a:t>
            </a:r>
            <a:r>
              <a:rPr lang="bg-BG" altLang="bg-BG" sz="2400" dirty="0"/>
              <a:t> цел</a:t>
            </a:r>
            <a:r>
              <a:rPr lang="en-US" altLang="bg-BG" sz="2400" dirty="0"/>
              <a:t>, </a:t>
            </a:r>
            <a:r>
              <a:rPr lang="bg-BG" altLang="bg-BG" sz="2400" dirty="0"/>
              <a:t>и които се стремят към предотвратяване, възпиране, ограничаване или наказание на свободата на словото по въпроси от обществен интерес и упражняването на правата, свързани с общественото участие. </a:t>
            </a:r>
          </a:p>
        </p:txBody>
      </p:sp>
      <p:pic>
        <p:nvPicPr>
          <p:cNvPr id="2" name="Picture 4" descr="AIP Logo">
            <a:extLst>
              <a:ext uri="{FF2B5EF4-FFF2-40B4-BE49-F238E27FC236}">
                <a16:creationId xmlns:a16="http://schemas.microsoft.com/office/drawing/2014/main" id="{E0413BAD-C458-BA92-1C95-C348C7932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3264" y="0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8033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C759F-A1E8-9086-6995-8C957CC30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F959AC51-4F86-62E3-11E4-770DDA484FDE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D933E-361C-BF79-538E-C7453CE7F61F}"/>
              </a:ext>
            </a:extLst>
          </p:cNvPr>
          <p:cNvSpPr txBox="1"/>
          <p:nvPr/>
        </p:nvSpPr>
        <p:spPr>
          <a:xfrm>
            <a:off x="219523" y="1330038"/>
            <a:ext cx="9868394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" eaLnBrk="1" fontAlgn="auto" hangingPunct="1">
              <a:spcAft>
                <a:spcPts val="0"/>
              </a:spcAft>
              <a:defRPr/>
            </a:pPr>
            <a:r>
              <a:rPr lang="en-US" altLang="bg-BG" sz="2400" b="1" dirty="0"/>
              <a:t>Definition of</a:t>
            </a:r>
            <a:r>
              <a:rPr lang="bg-BG" altLang="bg-BG" sz="2400" b="1" dirty="0"/>
              <a:t> </a:t>
            </a:r>
            <a:r>
              <a:rPr lang="en-US" altLang="bg-BG" sz="2400" b="1" dirty="0"/>
              <a:t>SLAPPs</a:t>
            </a:r>
            <a:r>
              <a:rPr lang="bg-BG" sz="2400" b="1" dirty="0"/>
              <a:t>:</a:t>
            </a:r>
            <a:r>
              <a:rPr lang="en-US" sz="2400" b="1" dirty="0"/>
              <a:t> Abusive legal actions vs public participation</a:t>
            </a:r>
            <a:r>
              <a:rPr lang="bg-BG" sz="2400" b="1" dirty="0"/>
              <a:t> </a:t>
            </a:r>
            <a:endParaRPr lang="bg-BG" altLang="bg-BG" sz="2400" b="1" dirty="0"/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u="sng" dirty="0"/>
              <a:t>Directive</a:t>
            </a:r>
            <a:r>
              <a:rPr lang="en-US" sz="2400" dirty="0"/>
              <a:t>: ‘abusive court proceedings against public participation’ mean court proceedings which are not brought to genuinely assert or exercise a right, but have as their main purpose the prevention, restriction or </a:t>
            </a:r>
            <a:r>
              <a:rPr lang="en-US" sz="2400" dirty="0" err="1"/>
              <a:t>penalisation</a:t>
            </a:r>
            <a:r>
              <a:rPr lang="en-US" sz="2400" dirty="0"/>
              <a:t> of public participation, frequently exploiting an imbalance of power between the parties, and which pursue unfounded claims. Indications of such a purpose include for example: 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bg-BG" sz="2400" u="sng" dirty="0" err="1"/>
              <a:t>Recomm</a:t>
            </a:r>
            <a:r>
              <a:rPr lang="en-US" altLang="bg-BG" sz="2400" dirty="0"/>
              <a:t>: legal actions that are threatened, initiated or pursued as a means of harassing or intimidating their target, and which seek to prevent, inhibit, restrict or </a:t>
            </a:r>
            <a:r>
              <a:rPr lang="en-US" altLang="bg-BG" sz="2400" dirty="0" err="1"/>
              <a:t>penalise</a:t>
            </a:r>
            <a:r>
              <a:rPr lang="en-US" altLang="bg-BG" sz="2400" dirty="0"/>
              <a:t> free expression on matters of public interest and the exercise of rights associated with public participation</a:t>
            </a:r>
            <a:endParaRPr lang="bg-BG" altLang="bg-BG" sz="2400" dirty="0"/>
          </a:p>
        </p:txBody>
      </p:sp>
      <p:pic>
        <p:nvPicPr>
          <p:cNvPr id="2" name="Picture 4" descr="AIP Logo">
            <a:extLst>
              <a:ext uri="{FF2B5EF4-FFF2-40B4-BE49-F238E27FC236}">
                <a16:creationId xmlns:a16="http://schemas.microsoft.com/office/drawing/2014/main" id="{20EAE43C-C278-364C-D9CA-F3CF70FCB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552" y="447887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97779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799B00-1AAD-42DD-E446-3CFB4BB0D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30A6555E-F038-79F3-638F-1809C1EA245D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C6D3D0-46D7-76DE-8428-5A69CAF8CF9F}"/>
              </a:ext>
            </a:extLst>
          </p:cNvPr>
          <p:cNvSpPr txBox="1"/>
          <p:nvPr/>
        </p:nvSpPr>
        <p:spPr>
          <a:xfrm>
            <a:off x="0" y="89508"/>
            <a:ext cx="1081842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" eaLnBrk="1" fontAlgn="auto" hangingPunct="1">
              <a:spcAft>
                <a:spcPts val="0"/>
              </a:spcAft>
              <a:defRPr/>
            </a:pPr>
            <a:r>
              <a:rPr lang="bg-BG" sz="2400" b="1" dirty="0"/>
              <a:t>Правни производства против общественото участие</a:t>
            </a:r>
            <a:endParaRPr lang="bg-BG" altLang="bg-BG" sz="2400" b="1" dirty="0"/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400" u="sng" dirty="0"/>
              <a:t>Гражднаскоправен характер</a:t>
            </a:r>
            <a:r>
              <a:rPr lang="en-US" sz="2400" dirty="0"/>
              <a:t>: </a:t>
            </a:r>
            <a:r>
              <a:rPr lang="ru-RU" sz="2400" dirty="0"/>
              <a:t>искове от гражданскоправен или търговскоправен характер, с които се претендира обезщетение за </a:t>
            </a:r>
            <a:r>
              <a:rPr lang="en-US" sz="2400" dirty="0"/>
              <a:t>[</a:t>
            </a:r>
            <a:r>
              <a:rPr lang="bg-BG" sz="2400" dirty="0"/>
              <a:t>неимуществени</a:t>
            </a:r>
            <a:r>
              <a:rPr lang="en-US" sz="2400" dirty="0"/>
              <a:t>] </a:t>
            </a:r>
            <a:r>
              <a:rPr lang="ru-RU" sz="2400" dirty="0"/>
              <a:t>вреди от публикации, клевета, обида, засягане</a:t>
            </a:r>
          </a:p>
          <a:p>
            <a:pPr marL="452628" lvl="1">
              <a:defRPr/>
            </a:pPr>
            <a:r>
              <a:rPr lang="ru-RU" sz="2400" dirty="0"/>
              <a:t> на личния живот;</a:t>
            </a:r>
            <a:r>
              <a:rPr lang="en-US" sz="2400" dirty="0"/>
              <a:t> 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Наказателноправен характер</a:t>
            </a:r>
            <a:r>
              <a:rPr lang="en-US" altLang="bg-BG" sz="2400" dirty="0"/>
              <a:t>: </a:t>
            </a:r>
            <a:r>
              <a:rPr lang="bg-BG" altLang="bg-BG" sz="2400" dirty="0"/>
              <a:t>производства от частен характер по тъжби за клевета и обида; възможно е и производства от общ характер да бъдат използвани при злоупотреба с право с цел възпиране общественото участие;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Административноправен характер</a:t>
            </a:r>
            <a:r>
              <a:rPr lang="bg-BG" altLang="bg-BG" sz="2400" dirty="0"/>
              <a:t>: административни производства /пред КЗЛД, КЗК, КФН, КЗК, БНБ/; искове по АПК, напр. вследствие установено нарушение в посочените адм. производства.  </a:t>
            </a:r>
            <a:endParaRPr lang="en-US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Други производства и правни действия</a:t>
            </a:r>
            <a:r>
              <a:rPr lang="bg-BG" altLang="bg-BG" sz="2400" dirty="0"/>
              <a:t>: заплашителни писма от кантори, прекомерни разноски. </a:t>
            </a:r>
          </a:p>
        </p:txBody>
      </p:sp>
      <p:pic>
        <p:nvPicPr>
          <p:cNvPr id="2" name="Picture 4" descr="AIP Logo">
            <a:extLst>
              <a:ext uri="{FF2B5EF4-FFF2-40B4-BE49-F238E27FC236}">
                <a16:creationId xmlns:a16="http://schemas.microsoft.com/office/drawing/2014/main" id="{BC747564-C9E8-DEAE-F410-D59FB7646B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489" y="222255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79887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C21CD-D2FE-8BBE-D905-7E3EF2C9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9C55E3B3-687D-77FE-2D1D-1C2AD2D806ED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562BCA-F963-14BE-C4B6-2D53E5923E2E}"/>
              </a:ext>
            </a:extLst>
          </p:cNvPr>
          <p:cNvSpPr txBox="1"/>
          <p:nvPr/>
        </p:nvSpPr>
        <p:spPr>
          <a:xfrm>
            <a:off x="0" y="89508"/>
            <a:ext cx="1081842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" eaLnBrk="1" fontAlgn="auto" hangingPunct="1">
              <a:spcAft>
                <a:spcPts val="0"/>
              </a:spcAft>
              <a:defRPr/>
            </a:pPr>
            <a:r>
              <a:rPr lang="bg-BG" sz="2400" b="1" dirty="0"/>
              <a:t>Контекст в България </a:t>
            </a:r>
            <a:endParaRPr lang="bg-BG" altLang="bg-BG" sz="2400" b="1" dirty="0"/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400" u="sng" dirty="0"/>
              <a:t>Гражднаскоправен характер</a:t>
            </a:r>
            <a:r>
              <a:rPr lang="en-US" sz="2400" dirty="0"/>
              <a:t>: </a:t>
            </a:r>
            <a:r>
              <a:rPr lang="bg-BG" sz="2400" dirty="0"/>
              <a:t>увеличаване на натиска чрез искове,</a:t>
            </a:r>
          </a:p>
          <a:p>
            <a:pPr marL="452628" lvl="1">
              <a:defRPr/>
            </a:pPr>
            <a:r>
              <a:rPr lang="bg-BG" sz="2400" dirty="0"/>
              <a:t>свръхголям размер /Левинс – 1 млн лв, АЕЦ – 0,5 млн / повече искове</a:t>
            </a:r>
          </a:p>
          <a:p>
            <a:pPr marL="452628" lvl="1">
              <a:defRPr/>
            </a:pPr>
            <a:r>
              <a:rPr lang="bg-BG" sz="2400" dirty="0"/>
              <a:t>срещу един ответник/Ами с/у Бърд, Бранчевски/, за едно и също /Д.Иванов с/у медии/</a:t>
            </a:r>
            <a:r>
              <a:rPr lang="ru-RU" sz="2400" dirty="0"/>
              <a:t>;</a:t>
            </a:r>
            <a:r>
              <a:rPr lang="en-US" sz="2400" dirty="0"/>
              <a:t> </a:t>
            </a:r>
            <a:r>
              <a:rPr lang="bg-BG" sz="2400" dirty="0"/>
              <a:t>запори /Михайлов с/у Медияпул/, бавене на делата, 3 инстанции, ЮЛ ищци /ТД 1/2023/, ищци политици, служители /К. Стоянов/;</a:t>
            </a:r>
            <a:endParaRPr lang="en-US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Наказателноправен характер</a:t>
            </a:r>
            <a:r>
              <a:rPr lang="en-US" altLang="bg-BG" sz="2400" dirty="0"/>
              <a:t>: </a:t>
            </a:r>
            <a:r>
              <a:rPr lang="bg-BG" altLang="bg-BG" sz="2400" dirty="0"/>
              <a:t>проблем със справедливия процес /Босев срещу България/ ;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Административноправен характер</a:t>
            </a:r>
            <a:r>
              <a:rPr lang="bg-BG" altLang="bg-BG" sz="2400" dirty="0"/>
              <a:t>: КЗК с/у Икономедия 2011-12, КФН 2013-2014, КЗЛД – Отзвук Смолян 2012, БОЕЦ; искове по АПК, д. служител с/у В. Ахчиева,  </a:t>
            </a:r>
            <a:endParaRPr lang="en-US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Други производства</a:t>
            </a:r>
            <a:r>
              <a:rPr lang="bg-BG" altLang="bg-BG" sz="2400" dirty="0"/>
              <a:t>: заплаха/започнати производства КФН, БНБ, заплашителни писма от кантори, прекомерни разноски /Екогласност с/у България/. </a:t>
            </a:r>
          </a:p>
        </p:txBody>
      </p:sp>
      <p:pic>
        <p:nvPicPr>
          <p:cNvPr id="2" name="Picture 4" descr="AIP Logo">
            <a:extLst>
              <a:ext uri="{FF2B5EF4-FFF2-40B4-BE49-F238E27FC236}">
                <a16:creationId xmlns:a16="http://schemas.microsoft.com/office/drawing/2014/main" id="{7997994F-5ED9-AF20-B0F3-003A43D35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139" y="0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9929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10ED4-C367-0471-1783-D0DB71B84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BE4D5D8F-DDC4-A6AF-E48E-CFF90347EE6A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22EEBF-0715-F784-88C2-AE3DA860A4F8}"/>
              </a:ext>
            </a:extLst>
          </p:cNvPr>
          <p:cNvSpPr txBox="1"/>
          <p:nvPr/>
        </p:nvSpPr>
        <p:spPr>
          <a:xfrm>
            <a:off x="252640" y="891092"/>
            <a:ext cx="1081842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" eaLnBrk="1" fontAlgn="auto" hangingPunct="1">
              <a:spcAft>
                <a:spcPts val="0"/>
              </a:spcAft>
              <a:defRPr/>
            </a:pPr>
            <a:r>
              <a:rPr lang="bg-BG" sz="2400" b="1" dirty="0"/>
              <a:t>Основни теми на Директивата</a:t>
            </a:r>
            <a:endParaRPr lang="bg-BG" altLang="bg-BG" sz="2400" b="1" dirty="0"/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400" u="sng" dirty="0"/>
              <a:t>Дела с трансграничен елемент</a:t>
            </a:r>
            <a:r>
              <a:rPr lang="en-US" sz="2400" dirty="0"/>
              <a:t>: </a:t>
            </a:r>
            <a:r>
              <a:rPr lang="bg-BG" sz="2400" dirty="0"/>
              <a:t>въпроси с т. нар. „пазаруване на съд“</a:t>
            </a:r>
          </a:p>
          <a:p>
            <a:pPr marL="452628" lvl="1">
              <a:defRPr/>
            </a:pPr>
            <a:r>
              <a:rPr lang="bg-BG" sz="2400" dirty="0"/>
              <a:t>Компетентен съд, приложим закон</a:t>
            </a:r>
            <a:r>
              <a:rPr lang="ru-RU" sz="2400" dirty="0"/>
              <a:t>; </a:t>
            </a:r>
            <a:r>
              <a:rPr lang="en-US" sz="2400" dirty="0"/>
              <a:t> </a:t>
            </a:r>
            <a:r>
              <a:rPr lang="bg-BG" sz="2400" dirty="0"/>
              <a:t>/Малт журналист – РС-Варна/</a:t>
            </a:r>
            <a:endParaRPr lang="en-US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Определения</a:t>
            </a:r>
            <a:r>
              <a:rPr lang="en-US" altLang="bg-BG" sz="2400" dirty="0"/>
              <a:t>: </a:t>
            </a:r>
            <a:r>
              <a:rPr lang="bg-BG" altLang="bg-BG" sz="2400" dirty="0"/>
              <a:t>обществено /публично/ участие, въпрос от обществен интерес, производства с които се злоупотребява;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Прекратяване на ранен етап</a:t>
            </a:r>
            <a:r>
              <a:rPr lang="bg-BG" altLang="bg-BG" sz="2400" dirty="0"/>
              <a:t>: бързо разглеждане на делото; 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u="sng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Правни защити</a:t>
            </a:r>
            <a:r>
              <a:rPr lang="bg-BG" altLang="bg-BG" sz="2400" dirty="0"/>
              <a:t>: обезпечение разноските на ответника, тежест на доказване върху ищеца, подкрепа с док-ва на ответника от сдружения, др.  </a:t>
            </a:r>
            <a:endParaRPr lang="en-US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</p:txBody>
      </p:sp>
      <p:pic>
        <p:nvPicPr>
          <p:cNvPr id="2" name="Picture 4" descr="AIP Logo">
            <a:extLst>
              <a:ext uri="{FF2B5EF4-FFF2-40B4-BE49-F238E27FC236}">
                <a16:creationId xmlns:a16="http://schemas.microsoft.com/office/drawing/2014/main" id="{7E675E87-4C03-8DE2-EDCB-E8A577C66F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943" y="-181506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3011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F2CF5D-F4B2-533D-9578-25D39CF1A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74C526EB-67FA-F21B-76BC-B69FB96F013E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CBCDD0D-0965-0EE9-0168-CF0348B784FB}"/>
              </a:ext>
            </a:extLst>
          </p:cNvPr>
          <p:cNvSpPr txBox="1"/>
          <p:nvPr/>
        </p:nvSpPr>
        <p:spPr>
          <a:xfrm>
            <a:off x="207819" y="731613"/>
            <a:ext cx="10818422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" eaLnBrk="1" fontAlgn="auto" hangingPunct="1">
              <a:spcAft>
                <a:spcPts val="0"/>
              </a:spcAft>
              <a:defRPr/>
            </a:pPr>
            <a:r>
              <a:rPr lang="bg-BG" sz="2400" b="1" dirty="0"/>
              <a:t>Основни теми на Директивата</a:t>
            </a:r>
            <a:endParaRPr lang="bg-BG" altLang="bg-BG" sz="2400" b="1" dirty="0"/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Тежест на доказване</a:t>
            </a:r>
            <a:r>
              <a:rPr lang="bg-BG" altLang="bg-BG" sz="2400" dirty="0"/>
              <a:t>: върху ищеца. </a:t>
            </a: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endParaRPr lang="bg-BG" altLang="bg-BG" sz="2400" u="sng" dirty="0"/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Обезпечение разноските</a:t>
            </a:r>
            <a:r>
              <a:rPr lang="bg-BG" altLang="bg-BG" sz="2400" dirty="0"/>
              <a:t>:  на ответника: </a:t>
            </a: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400" u="sng" dirty="0"/>
              <a:t>Правни средства за защита</a:t>
            </a:r>
            <a:r>
              <a:rPr lang="en-US" sz="2400" dirty="0"/>
              <a:t>: </a:t>
            </a:r>
            <a:r>
              <a:rPr lang="bg-BG" sz="2400" dirty="0"/>
              <a:t>присъждане на разноските, изцяло освен при прекомерност</a:t>
            </a:r>
            <a:r>
              <a:rPr lang="ru-RU" sz="2400" dirty="0"/>
              <a:t>; </a:t>
            </a:r>
            <a:r>
              <a:rPr lang="en-US" sz="2400" dirty="0"/>
              <a:t> 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/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ru-RU" sz="2400" u="sng" dirty="0"/>
              <a:t>Съдилищата могат да налагат</a:t>
            </a:r>
            <a:r>
              <a:rPr lang="ru-RU" sz="2400" dirty="0"/>
              <a:t>: ефективни, пропорционални и възпиращи санкции или други, също толкова ефективни, подходящи мерки, включително изплащането на обезщетение за вреди или публикуването на съдебното решение,</a:t>
            </a:r>
            <a:r>
              <a:rPr lang="en-US" altLang="bg-BG" sz="2400" dirty="0"/>
              <a:t>: </a:t>
            </a:r>
            <a:r>
              <a:rPr lang="bg-BG" altLang="bg-BG" sz="2400" dirty="0"/>
              <a:t>обществено /публично/ участие, въпрос от обществен интерес, производства с които се злоупотребява;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</p:txBody>
      </p:sp>
      <p:pic>
        <p:nvPicPr>
          <p:cNvPr id="2" name="Picture 4" descr="AIP Logo">
            <a:extLst>
              <a:ext uri="{FF2B5EF4-FFF2-40B4-BE49-F238E27FC236}">
                <a16:creationId xmlns:a16="http://schemas.microsoft.com/office/drawing/2014/main" id="{3B094C0F-3FB4-D297-6675-9CC05F9C4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943" y="-181506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551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0A5A9-736A-4E60-ABF3-769AB4337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D893BC69-6FEC-875B-728D-DFEB808A94E1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4ECABC-89C9-5CC8-D3B1-0D6C7799EAF3}"/>
              </a:ext>
            </a:extLst>
          </p:cNvPr>
          <p:cNvSpPr txBox="1"/>
          <p:nvPr/>
        </p:nvSpPr>
        <p:spPr>
          <a:xfrm>
            <a:off x="207819" y="133615"/>
            <a:ext cx="10818422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9728" eaLnBrk="1" fontAlgn="auto" hangingPunct="1">
              <a:spcAft>
                <a:spcPts val="0"/>
              </a:spcAft>
              <a:defRPr/>
            </a:pPr>
            <a:r>
              <a:rPr lang="bg-BG" sz="2400" b="1" dirty="0"/>
              <a:t>Основни теми на ЗИД ГПК</a:t>
            </a:r>
            <a:endParaRPr lang="bg-BG" altLang="bg-BG" sz="2400" b="1" dirty="0"/>
          </a:p>
          <a:p>
            <a:pPr marL="452628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>
              <a:solidFill>
                <a:schemeClr val="tx1">
                  <a:lumMod val="75000"/>
                  <a:lumOff val="25000"/>
                </a:schemeClr>
              </a:solidFill>
              <a:cs typeface="Times New Roman" panose="02020603050405020304" pitchFamily="18" charset="0"/>
            </a:endParaRPr>
          </a:p>
          <a:p>
            <a:pPr marL="795528" lvl="1" indent="-342900">
              <a:buFont typeface="Wingdings" panose="05000000000000000000" pitchFamily="2" charset="2"/>
              <a:buChar char="Ø"/>
              <a:defRPr/>
            </a:pPr>
            <a:r>
              <a:rPr lang="bg-BG" sz="2400" u="sng" dirty="0"/>
              <a:t>Приложение</a:t>
            </a:r>
            <a:r>
              <a:rPr lang="bg-BG" sz="2400" dirty="0"/>
              <a:t>: по всички дела, а не само с трансграничен елемент</a:t>
            </a:r>
            <a:r>
              <a:rPr lang="en-US" sz="2400" dirty="0"/>
              <a:t>:</a:t>
            </a:r>
            <a:r>
              <a:rPr lang="ru-RU" sz="2400" dirty="0"/>
              <a:t>; </a:t>
            </a:r>
            <a:r>
              <a:rPr lang="en-US" sz="2400" dirty="0"/>
              <a:t> 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Очевидно неоснователен иск</a:t>
            </a:r>
            <a:r>
              <a:rPr lang="en-US" altLang="bg-BG" sz="2400" dirty="0"/>
              <a:t>: </a:t>
            </a:r>
            <a:r>
              <a:rPr lang="bg-BG" altLang="bg-BG" sz="2400" dirty="0"/>
              <a:t>по искане на ответника най-късно в първо заседание;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Иск при злоупотреба, белези</a:t>
            </a:r>
            <a:r>
              <a:rPr lang="bg-BG" altLang="bg-BG" sz="2400" dirty="0"/>
              <a:t>: 1/ неравнопоставеност на силите, 2/ необоснованост, непропорционалност, прекомерност, 3/ множество дела, координирани правни действия, 4/ сплашване, тормоз, заплахи, 5/ злоупотреба с проц.права вкл. бавене, 6/ насочване с/у ФЛ вм. ЮЛ, 7/ дискредитиране или разкриване личния живот на ответника; 8/ други действия. </a:t>
            </a:r>
            <a:endParaRPr lang="en-US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en-US" altLang="bg-BG" sz="2400" dirty="0"/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bg-BG" altLang="bg-BG" sz="2400" u="sng" dirty="0"/>
              <a:t>Представяне доказателства от 3-ти лица</a:t>
            </a:r>
            <a:r>
              <a:rPr lang="bg-BG" altLang="bg-BG" sz="2400" dirty="0"/>
              <a:t>: със съгласие ответника, документи и др. доказателства, ЮЛНЦ в общ. Полза, проф., синдикални организации.  </a:t>
            </a:r>
          </a:p>
          <a:p>
            <a:pPr marL="795528" lvl="1" indent="-3429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endParaRPr lang="bg-BG" altLang="bg-BG" sz="2400" dirty="0"/>
          </a:p>
        </p:txBody>
      </p:sp>
      <p:pic>
        <p:nvPicPr>
          <p:cNvPr id="2" name="Picture 4" descr="AIP Logo">
            <a:extLst>
              <a:ext uri="{FF2B5EF4-FFF2-40B4-BE49-F238E27FC236}">
                <a16:creationId xmlns:a16="http://schemas.microsoft.com/office/drawing/2014/main" id="{F3966F10-8C0F-4405-D485-9D36A7992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943" y="-181506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7384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BDFF4DA9-987D-482D-B121-5C8A9001EBEF}"/>
              </a:ext>
            </a:extLst>
          </p:cNvPr>
          <p:cNvSpPr/>
          <p:nvPr/>
        </p:nvSpPr>
        <p:spPr>
          <a:xfrm>
            <a:off x="1" y="6513922"/>
            <a:ext cx="12192000" cy="360000"/>
          </a:xfrm>
          <a:prstGeom prst="rect">
            <a:avLst/>
          </a:prstGeom>
          <a:solidFill>
            <a:srgbClr val="106698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 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B4DD29-3098-9690-A864-14EC47DB549A}"/>
              </a:ext>
            </a:extLst>
          </p:cNvPr>
          <p:cNvSpPr txBox="1"/>
          <p:nvPr/>
        </p:nvSpPr>
        <p:spPr>
          <a:xfrm>
            <a:off x="3125360" y="2705725"/>
            <a:ext cx="60991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g-BG" sz="4400" b="1" i="1" dirty="0">
                <a:latin typeface="+mj-lt"/>
              </a:rPr>
              <a:t>БЛАГОДАРЯ ЗА ВНИМАНИЕТО</a:t>
            </a:r>
            <a:r>
              <a:rPr lang="en-US" sz="4400" b="1" i="1" dirty="0">
                <a:latin typeface="+mj-lt"/>
              </a:rPr>
              <a:t>!</a:t>
            </a:r>
            <a:endParaRPr kumimoji="0" lang="it-IT" sz="4400" b="1" i="1" u="none" strike="noStrike" kern="1200" cap="none" spc="0" normalizeH="0" baseline="0" noProof="0" dirty="0">
              <a:ln>
                <a:noFill/>
              </a:ln>
              <a:solidFill>
                <a:srgbClr val="106698"/>
              </a:solidFill>
              <a:effectLst/>
              <a:uLnTx/>
              <a:uFillTx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4" name="Picture 4" descr="AIP Logo">
            <a:extLst>
              <a:ext uri="{FF2B5EF4-FFF2-40B4-BE49-F238E27FC236}">
                <a16:creationId xmlns:a16="http://schemas.microsoft.com/office/drawing/2014/main" id="{E4343EE4-B8DA-C06A-2ECC-4EC2EAC5D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6374" y="216318"/>
            <a:ext cx="1826238" cy="182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41381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2297</TotalTime>
  <Words>952</Words>
  <Application>Microsoft Office PowerPoint</Application>
  <PresentationFormat>Widescreen</PresentationFormat>
  <Paragraphs>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Calibri</vt:lpstr>
      <vt:lpstr>Calibri Light</vt:lpstr>
      <vt:lpstr>Josefin Sans</vt:lpstr>
      <vt:lpstr>Lato</vt:lpstr>
      <vt:lpstr>Lato Light</vt:lpstr>
      <vt:lpstr>Times New Roman</vt:lpstr>
      <vt:lpstr>Wingdings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Sofia Tsourinaki</dc:creator>
  <cp:lastModifiedBy>Aleksandar Kashumov</cp:lastModifiedBy>
  <cp:revision>29</cp:revision>
  <dcterms:created xsi:type="dcterms:W3CDTF">2023-05-31T12:30:58Z</dcterms:created>
  <dcterms:modified xsi:type="dcterms:W3CDTF">2026-09-26T06:26:02Z</dcterms:modified>
</cp:coreProperties>
</file>