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39" r:id="rId2"/>
    <p:sldId id="505" r:id="rId3"/>
    <p:sldId id="506" r:id="rId4"/>
    <p:sldId id="520" r:id="rId5"/>
    <p:sldId id="509" r:id="rId6"/>
    <p:sldId id="510" r:id="rId7"/>
    <p:sldId id="511" r:id="rId8"/>
    <p:sldId id="512" r:id="rId9"/>
    <p:sldId id="513" r:id="rId10"/>
    <p:sldId id="514" r:id="rId11"/>
    <p:sldId id="515" r:id="rId12"/>
    <p:sldId id="516" r:id="rId13"/>
    <p:sldId id="517" r:id="rId14"/>
    <p:sldId id="521" r:id="rId15"/>
    <p:sldId id="518" r:id="rId16"/>
    <p:sldId id="523" r:id="rId17"/>
    <p:sldId id="522" r:id="rId18"/>
    <p:sldId id="519" r:id="rId19"/>
    <p:sldId id="486" r:id="rId20"/>
    <p:sldId id="499" r:id="rId21"/>
    <p:sldId id="487" r:id="rId22"/>
    <p:sldId id="501" r:id="rId23"/>
    <p:sldId id="502" r:id="rId24"/>
    <p:sldId id="503" r:id="rId25"/>
    <p:sldId id="504" r:id="rId26"/>
  </p:sldIdLst>
  <p:sldSz cx="11887200" cy="6858000"/>
  <p:notesSz cx="6858000" cy="9144000"/>
  <p:defaultTextStyle>
    <a:defPPr>
      <a:defRPr lang="bg-BG"/>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74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E78"/>
    <a:srgbClr val="1969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84"/>
    <p:restoredTop sz="90613" autoAdjust="0"/>
  </p:normalViewPr>
  <p:slideViewPr>
    <p:cSldViewPr>
      <p:cViewPr varScale="1">
        <p:scale>
          <a:sx n="93" d="100"/>
          <a:sy n="93" d="100"/>
        </p:scale>
        <p:origin x="208" y="744"/>
      </p:cViewPr>
      <p:guideLst>
        <p:guide orient="horz" pos="2160"/>
        <p:guide pos="2880"/>
        <p:guide pos="374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bg-B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47CC8D-3C11-4D5B-9569-3991F18D67A2}" type="datetimeFigureOut">
              <a:rPr lang="bg-BG" smtClean="0"/>
              <a:t>26.09.26 г.</a:t>
            </a:fld>
            <a:endParaRPr lang="bg-BG"/>
          </a:p>
        </p:txBody>
      </p:sp>
      <p:sp>
        <p:nvSpPr>
          <p:cNvPr id="4" name="Slide Image Placeholder 3"/>
          <p:cNvSpPr>
            <a:spLocks noGrp="1" noRot="1" noChangeAspect="1"/>
          </p:cNvSpPr>
          <p:nvPr>
            <p:ph type="sldImg" idx="2"/>
          </p:nvPr>
        </p:nvSpPr>
        <p:spPr>
          <a:xfrm>
            <a:off x="755650" y="1143000"/>
            <a:ext cx="5346700" cy="3086100"/>
          </a:xfrm>
          <a:prstGeom prst="rect">
            <a:avLst/>
          </a:prstGeom>
          <a:noFill/>
          <a:ln w="12700">
            <a:solidFill>
              <a:prstClr val="black"/>
            </a:solidFill>
          </a:ln>
        </p:spPr>
        <p:txBody>
          <a:bodyPr vert="horz" lIns="91440" tIns="45720" rIns="91440" bIns="45720" rtlCol="0" anchor="ctr"/>
          <a:lstStyle/>
          <a:p>
            <a:endParaRPr lang="bg-B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bg-B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D92B5D-7928-43E3-9D91-510FC400E2BF}" type="slidenum">
              <a:rPr lang="bg-BG" smtClean="0"/>
              <a:t>‹#›</a:t>
            </a:fld>
            <a:endParaRPr lang="bg-BG"/>
          </a:p>
        </p:txBody>
      </p:sp>
    </p:spTree>
    <p:extLst>
      <p:ext uri="{BB962C8B-B14F-4D97-AF65-F5344CB8AC3E}">
        <p14:creationId xmlns:p14="http://schemas.microsoft.com/office/powerpoint/2010/main" val="4280297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err="1">
                <a:solidFill>
                  <a:schemeClr val="tx1"/>
                </a:solidFill>
                <a:effectLst/>
                <a:latin typeface="+mn-lt"/>
                <a:ea typeface="+mn-ea"/>
                <a:cs typeface="+mn-cs"/>
              </a:rPr>
              <a:t>Докладът</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изследва</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кога</a:t>
            </a:r>
            <a:r>
              <a:rPr lang="en-US" sz="1200" b="1" kern="1200" dirty="0">
                <a:solidFill>
                  <a:schemeClr val="tx1"/>
                </a:solidFill>
                <a:effectLst/>
                <a:latin typeface="+mn-lt"/>
                <a:ea typeface="+mn-ea"/>
                <a:cs typeface="+mn-cs"/>
              </a:rPr>
              <a:t> и </a:t>
            </a:r>
            <a:r>
              <a:rPr lang="en-US" sz="1200" b="1" kern="1200" dirty="0" err="1">
                <a:solidFill>
                  <a:schemeClr val="tx1"/>
                </a:solidFill>
                <a:effectLst/>
                <a:latin typeface="+mn-lt"/>
                <a:ea typeface="+mn-ea"/>
                <a:cs typeface="+mn-cs"/>
              </a:rPr>
              <a:t>как</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сигнал</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срещу</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съдия</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прокурор</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или</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следовател</a:t>
            </a:r>
            <a:r>
              <a:rPr lang="en-US" sz="1200" b="1" kern="1200" dirty="0">
                <a:solidFill>
                  <a:schemeClr val="tx1"/>
                </a:solidFill>
                <a:effectLst/>
                <a:latin typeface="+mn-lt"/>
                <a:ea typeface="+mn-ea"/>
                <a:cs typeface="+mn-cs"/>
              </a:rPr>
              <a:t> </a:t>
            </a:r>
            <a:r>
              <a:rPr lang="bg-BG" sz="1200" b="1" kern="1200" dirty="0">
                <a:solidFill>
                  <a:schemeClr val="tx1"/>
                </a:solidFill>
                <a:effectLst/>
                <a:latin typeface="+mn-lt"/>
                <a:ea typeface="+mn-ea"/>
                <a:cs typeface="+mn-cs"/>
              </a:rPr>
              <a:t>може да </a:t>
            </a:r>
            <a:r>
              <a:rPr lang="en-US" sz="1200" b="1" kern="1200" dirty="0" err="1">
                <a:solidFill>
                  <a:schemeClr val="tx1"/>
                </a:solidFill>
                <a:effectLst/>
                <a:latin typeface="+mn-lt"/>
                <a:ea typeface="+mn-ea"/>
                <a:cs typeface="+mn-cs"/>
              </a:rPr>
              <a:t>се</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прев</a:t>
            </a:r>
            <a:r>
              <a:rPr lang="bg-BG" sz="1200" b="1" kern="1200" dirty="0">
                <a:solidFill>
                  <a:schemeClr val="tx1"/>
                </a:solidFill>
                <a:effectLst/>
                <a:latin typeface="+mn-lt"/>
                <a:ea typeface="+mn-ea"/>
                <a:cs typeface="+mn-cs"/>
              </a:rPr>
              <a:t>ърне</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от</a:t>
            </a:r>
            <a:r>
              <a:rPr lang="en-US" sz="1200" b="1" kern="1200" dirty="0">
                <a:solidFill>
                  <a:schemeClr val="tx1"/>
                </a:solidFill>
                <a:effectLst/>
                <a:latin typeface="+mn-lt"/>
                <a:ea typeface="+mn-ea"/>
                <a:cs typeface="+mn-cs"/>
              </a:rPr>
              <a:t> </a:t>
            </a:r>
            <a:r>
              <a:rPr lang="bg-BG" sz="1200" b="1" kern="1200" dirty="0">
                <a:solidFill>
                  <a:schemeClr val="tx1"/>
                </a:solidFill>
                <a:effectLst/>
                <a:latin typeface="+mn-lt"/>
                <a:ea typeface="+mn-ea"/>
                <a:cs typeface="+mn-cs"/>
              </a:rPr>
              <a:t>оправдан </a:t>
            </a:r>
            <a:r>
              <a:rPr lang="en-US" sz="1200" b="1" kern="1200" dirty="0" err="1">
                <a:solidFill>
                  <a:schemeClr val="tx1"/>
                </a:solidFill>
                <a:effectLst/>
                <a:latin typeface="+mn-lt"/>
                <a:ea typeface="+mn-ea"/>
                <a:cs typeface="+mn-cs"/>
              </a:rPr>
              <a:t>повод</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за</a:t>
            </a:r>
            <a:r>
              <a:rPr lang="en-US" sz="1200" b="1" kern="1200" dirty="0">
                <a:solidFill>
                  <a:schemeClr val="tx1"/>
                </a:solidFill>
                <a:effectLst/>
                <a:latin typeface="+mn-lt"/>
                <a:ea typeface="+mn-ea"/>
                <a:cs typeface="+mn-cs"/>
              </a:rPr>
              <a:t> </a:t>
            </a:r>
            <a:r>
              <a:rPr lang="bg-BG" sz="1200" b="1" kern="1200" dirty="0">
                <a:solidFill>
                  <a:schemeClr val="tx1"/>
                </a:solidFill>
                <a:effectLst/>
                <a:latin typeface="+mn-lt"/>
                <a:ea typeface="+mn-ea"/>
                <a:cs typeface="+mn-cs"/>
              </a:rPr>
              <a:t>пропорционална </a:t>
            </a:r>
            <a:r>
              <a:rPr lang="en-US" sz="1200" b="1" kern="1200" dirty="0" err="1">
                <a:solidFill>
                  <a:schemeClr val="tx1"/>
                </a:solidFill>
                <a:effectLst/>
                <a:latin typeface="+mn-lt"/>
                <a:ea typeface="+mn-ea"/>
                <a:cs typeface="+mn-cs"/>
              </a:rPr>
              <a:t>законна</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проверка</a:t>
            </a:r>
            <a:r>
              <a:rPr lang="en-US" sz="1200" b="1" kern="1200" dirty="0">
                <a:solidFill>
                  <a:schemeClr val="tx1"/>
                </a:solidFill>
                <a:effectLst/>
                <a:latin typeface="+mn-lt"/>
                <a:ea typeface="+mn-ea"/>
                <a:cs typeface="+mn-cs"/>
              </a:rPr>
              <a:t> в </a:t>
            </a:r>
            <a:r>
              <a:rPr lang="en-US" sz="1200" b="1" kern="1200" dirty="0" err="1">
                <a:solidFill>
                  <a:schemeClr val="tx1"/>
                </a:solidFill>
                <a:effectLst/>
                <a:latin typeface="+mn-lt"/>
                <a:ea typeface="+mn-ea"/>
                <a:cs typeface="+mn-cs"/>
              </a:rPr>
              <a:t>средство</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за</a:t>
            </a:r>
            <a:r>
              <a:rPr lang="en-US" sz="1200" b="1" kern="1200" dirty="0">
                <a:solidFill>
                  <a:schemeClr val="tx1"/>
                </a:solidFill>
                <a:effectLst/>
                <a:latin typeface="+mn-lt"/>
                <a:ea typeface="+mn-ea"/>
                <a:cs typeface="+mn-cs"/>
              </a:rPr>
              <a:t> </a:t>
            </a:r>
            <a:r>
              <a:rPr lang="bg-BG" sz="1200" b="1" kern="1200" dirty="0">
                <a:solidFill>
                  <a:schemeClr val="tx1"/>
                </a:solidFill>
                <a:effectLst/>
                <a:latin typeface="+mn-lt"/>
                <a:ea typeface="+mn-ea"/>
                <a:cs typeface="+mn-cs"/>
              </a:rPr>
              <a:t>нелегитимен </a:t>
            </a:r>
            <a:r>
              <a:rPr lang="en-US" sz="1200" b="1" kern="1200" dirty="0" err="1">
                <a:solidFill>
                  <a:schemeClr val="tx1"/>
                </a:solidFill>
                <a:effectLst/>
                <a:latin typeface="+mn-lt"/>
                <a:ea typeface="+mn-ea"/>
                <a:cs typeface="+mn-cs"/>
              </a:rPr>
              <a:t>институционален</a:t>
            </a:r>
            <a:r>
              <a:rPr lang="en-US" sz="1200" b="1" kern="1200" dirty="0">
                <a:solidFill>
                  <a:schemeClr val="tx1"/>
                </a:solidFill>
                <a:effectLst/>
                <a:latin typeface="+mn-lt"/>
                <a:ea typeface="+mn-ea"/>
                <a:cs typeface="+mn-cs"/>
              </a:rPr>
              <a:t> </a:t>
            </a:r>
            <a:r>
              <a:rPr lang="en-US" sz="1200" b="1" kern="1200" dirty="0" err="1">
                <a:solidFill>
                  <a:schemeClr val="tx1"/>
                </a:solidFill>
                <a:effectLst/>
                <a:latin typeface="+mn-lt"/>
                <a:ea typeface="+mn-ea"/>
                <a:cs typeface="+mn-cs"/>
              </a:rPr>
              <a:t>натиск</a:t>
            </a:r>
            <a:r>
              <a:rPr lang="en-US" sz="1200" b="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Анализът</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проследява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качеството</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на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първоначалните</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твърдения</a:t>
            </a:r>
            <a:r>
              <a:rPr lang="bg-BG" sz="1200" kern="1200" dirty="0">
                <a:solidFill>
                  <a:schemeClr val="tx1"/>
                </a:solidFill>
                <a:effectLst/>
                <a:latin typeface="+mn-lt"/>
                <a:ea typeface="+mn-ea"/>
                <a:cs typeface="+mn-cs"/>
              </a:rPr>
              <a:t> в сигнала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решението</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за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започване</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на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проверка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включването</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на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други</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органи</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разширяването</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на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проверката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към</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нови</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лица</a:t>
            </a:r>
            <a:r>
              <a:rPr lang="en-US" sz="1200" kern="1200" dirty="0">
                <a:solidFill>
                  <a:schemeClr val="tx1"/>
                </a:solidFill>
                <a:effectLst/>
                <a:latin typeface="+mn-lt"/>
                <a:ea typeface="+mn-ea"/>
                <a:cs typeface="+mn-cs"/>
              </a:rPr>
              <a:t> и </a:t>
            </a:r>
            <a:r>
              <a:rPr lang="en-US" sz="1200" kern="1200" dirty="0" err="1">
                <a:solidFill>
                  <a:schemeClr val="tx1"/>
                </a:solidFill>
                <a:effectLst/>
                <a:latin typeface="+mn-lt"/>
                <a:ea typeface="+mn-ea"/>
                <a:cs typeface="+mn-cs"/>
              </a:rPr>
              <a:t>чувствителна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информация</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нейната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продължителност</a:t>
            </a:r>
            <a:r>
              <a:rPr lang="en-US" sz="1200" kern="1200" dirty="0">
                <a:solidFill>
                  <a:schemeClr val="tx1"/>
                </a:solidFill>
                <a:effectLst/>
                <a:latin typeface="+mn-lt"/>
                <a:ea typeface="+mn-ea"/>
                <a:cs typeface="+mn-cs"/>
              </a:rPr>
              <a:t> и </a:t>
            </a:r>
            <a:r>
              <a:rPr lang="en-US" sz="1200" kern="1200" dirty="0" err="1">
                <a:solidFill>
                  <a:schemeClr val="tx1"/>
                </a:solidFill>
                <a:effectLst/>
                <a:latin typeface="+mn-lt"/>
                <a:ea typeface="+mn-ea"/>
                <a:cs typeface="+mn-cs"/>
              </a:rPr>
              <a:t>резултат</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както</a:t>
            </a:r>
            <a:r>
              <a:rPr lang="en-US" sz="1200" kern="1200" dirty="0">
                <a:solidFill>
                  <a:schemeClr val="tx1"/>
                </a:solidFill>
                <a:effectLst/>
                <a:latin typeface="+mn-lt"/>
                <a:ea typeface="+mn-ea"/>
                <a:cs typeface="+mn-cs"/>
              </a:rPr>
              <a:t> и </a:t>
            </a:r>
            <a:r>
              <a:rPr lang="en-US" sz="1200" kern="1200" dirty="0" err="1">
                <a:solidFill>
                  <a:schemeClr val="tx1"/>
                </a:solidFill>
                <a:effectLst/>
                <a:latin typeface="+mn-lt"/>
                <a:ea typeface="+mn-ea"/>
                <a:cs typeface="+mn-cs"/>
              </a:rPr>
              <a:t>действието</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на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контролните</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филтри</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Рискът</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възниква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когато</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слаб</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неавтентичен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повторен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или</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породен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от</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недоволство</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срещу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правосъден</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акт</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сигнал</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получи</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институционално</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развитие</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несъразмерно</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на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фактическата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му</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основа</a:t>
            </a:r>
            <a:r>
              <a:rPr lang="en-US" sz="1200" kern="1200" dirty="0">
                <a:solidFill>
                  <a:schemeClr val="tx1"/>
                </a:solidFill>
                <a:effectLst/>
                <a:latin typeface="+mn-lt"/>
                <a:ea typeface="+mn-ea"/>
                <a:cs typeface="+mn-cs"/>
              </a:rPr>
              <a:t>, и </a:t>
            </a:r>
            <a:r>
              <a:rPr lang="en-US" sz="1200" kern="1200" dirty="0" err="1">
                <a:solidFill>
                  <a:schemeClr val="tx1"/>
                </a:solidFill>
                <a:effectLst/>
                <a:latin typeface="+mn-lt"/>
                <a:ea typeface="+mn-ea"/>
                <a:cs typeface="+mn-cs"/>
              </a:rPr>
              <a:t>засегне</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професионалната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независимост</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репутацията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или</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личната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сфера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на</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магистрата</a:t>
            </a:r>
            <a:r>
              <a:rPr lang="en-US" sz="1200" kern="1200" dirty="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12D92B5D-7928-43E3-9D91-510FC400E2BF}" type="slidenum">
              <a:rPr lang="bg-BG" smtClean="0"/>
              <a:t>1</a:t>
            </a:fld>
            <a:endParaRPr lang="bg-BG"/>
          </a:p>
        </p:txBody>
      </p:sp>
    </p:spTree>
    <p:extLst>
      <p:ext uri="{BB962C8B-B14F-4D97-AF65-F5344CB8AC3E}">
        <p14:creationId xmlns:p14="http://schemas.microsoft.com/office/powerpoint/2010/main" val="2723094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dirty="0"/>
          </a:p>
        </p:txBody>
      </p:sp>
      <p:sp>
        <p:nvSpPr>
          <p:cNvPr id="4" name="Slide Number Placeholder 3"/>
          <p:cNvSpPr>
            <a:spLocks noGrp="1"/>
          </p:cNvSpPr>
          <p:nvPr>
            <p:ph type="sldNum" sz="quarter" idx="10"/>
          </p:nvPr>
        </p:nvSpPr>
        <p:spPr/>
        <p:txBody>
          <a:bodyPr/>
          <a:lstStyle/>
          <a:p>
            <a:fld id="{12D92B5D-7928-43E3-9D91-510FC400E2BF}" type="slidenum">
              <a:rPr lang="bg-BG" smtClean="0"/>
              <a:t>2</a:t>
            </a:fld>
            <a:endParaRPr lang="bg-BG"/>
          </a:p>
        </p:txBody>
      </p:sp>
    </p:spTree>
    <p:extLst>
      <p:ext uri="{BB962C8B-B14F-4D97-AF65-F5344CB8AC3E}">
        <p14:creationId xmlns:p14="http://schemas.microsoft.com/office/powerpoint/2010/main" val="11913363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ru-RU" sz="1200" b="1" dirty="0">
                <a:latin typeface="Cambria" panose="02040503050406030204" pitchFamily="18" charset="0"/>
              </a:rPr>
              <a:t>1.Криминализиране на процесуално несъгласие </a:t>
            </a:r>
            <a:r>
              <a:rPr lang="ru-RU" sz="1200" dirty="0">
                <a:latin typeface="Cambria" panose="02040503050406030204" pitchFamily="18" charset="0"/>
              </a:rPr>
              <a:t>- Жалба срещу акт или действия по администратиране на производство се преформулира като твърдение за престъпление.</a:t>
            </a:r>
          </a:p>
          <a:p>
            <a:pPr marL="0" indent="0">
              <a:buNone/>
            </a:pPr>
            <a:r>
              <a:rPr lang="ru-RU" sz="1200" b="1" dirty="0">
                <a:latin typeface="Cambria" panose="02040503050406030204" pitchFamily="18" charset="0"/>
              </a:rPr>
              <a:t>2. Персонализиране на институционалния акт</a:t>
            </a:r>
            <a:r>
              <a:rPr lang="ru-RU" sz="1200" dirty="0">
                <a:latin typeface="Cambria" panose="02040503050406030204" pitchFamily="18" charset="0"/>
              </a:rPr>
              <a:t>. Критиката към резултата се пренася върху личността на съдията или прокурора чрез квалификации за пристрастност, зависимост, злоупотреба или участие в престъпна схема.</a:t>
            </a:r>
          </a:p>
          <a:p>
            <a:pPr marL="0" indent="0">
              <a:buNone/>
            </a:pPr>
            <a:r>
              <a:rPr lang="ru-RU" sz="1200" dirty="0">
                <a:latin typeface="Cambria" panose="02040503050406030204" pitchFamily="18" charset="0"/>
              </a:rPr>
              <a:t>3.	Замяна на фактите с правен етикет. Използват се понятия като длъжностно престъпление, документно престъпление, престъпен сговор или корупция без достатъчно описание на конкретно деяние.</a:t>
            </a:r>
          </a:p>
          <a:p>
            <a:pPr marL="0" indent="0">
              <a:buNone/>
            </a:pPr>
            <a:r>
              <a:rPr lang="ru-RU" sz="1200" dirty="0">
                <a:latin typeface="Cambria" panose="02040503050406030204" pitchFamily="18" charset="0"/>
              </a:rPr>
              <a:t>4.	Смесване на контролни режими. В един текст се съчетават наказателни, дисциплинарни, етични, трудови и организационни оплаквания, което улеснява прехвърлянето към по-интензивен институционален канал.</a:t>
            </a:r>
          </a:p>
          <a:p>
            <a:pPr marL="228600" indent="-228600">
              <a:buAutoNum type="arabicPeriod" startAt="5"/>
            </a:pPr>
            <a:r>
              <a:rPr lang="ru-RU" sz="1200" dirty="0">
                <a:latin typeface="Cambria" panose="02040503050406030204" pitchFamily="18" charset="0"/>
              </a:rPr>
              <a:t>Серийно и групово таргетиране. Един конфликт обхваща състави, различни инстанции, прокурори и други участници, като броят на засегнатите лица нараства при всяко неблагоприятно произнасяне.</a:t>
            </a:r>
          </a:p>
          <a:p>
            <a:pPr marL="228600" indent="-228600">
              <a:buAutoNum type="arabicPeriod" startAt="5"/>
            </a:pPr>
            <a:endParaRPr lang="ru-RU" sz="1200" dirty="0">
              <a:latin typeface="Cambria" panose="020405030504060302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bg-BG" sz="1200" kern="1200" dirty="0">
                <a:solidFill>
                  <a:schemeClr val="tx1"/>
                </a:solidFill>
                <a:effectLst/>
                <a:latin typeface="+mn-lt"/>
                <a:ea typeface="+mn-ea"/>
                <a:cs typeface="+mn-cs"/>
              </a:rPr>
              <a:t>Повторяемостта е централна за оценката на потенциалния натиск. Отделният сигнал може да бъде слаб като фактическо съдържание, но серията от сигнали, жалби и йерархични проверки натрупва институционално присъствие и удължава периода на несигурност.</a:t>
            </a:r>
          </a:p>
          <a:p>
            <a:pPr marL="0" marR="0" indent="0" algn="l" defTabSz="914400" rtl="0" eaLnBrk="1" fontAlgn="auto" latinLnBrk="0" hangingPunct="1">
              <a:lnSpc>
                <a:spcPct val="100000"/>
              </a:lnSpc>
              <a:spcBef>
                <a:spcPts val="0"/>
              </a:spcBef>
              <a:spcAft>
                <a:spcPts val="0"/>
              </a:spcAft>
              <a:buClrTx/>
              <a:buSzTx/>
              <a:buFontTx/>
              <a:buNone/>
              <a:tabLst/>
              <a:defRPr/>
            </a:pPr>
            <a:r>
              <a:rPr lang="bg-BG" sz="1200" b="1" kern="1200" dirty="0">
                <a:solidFill>
                  <a:schemeClr val="tx1"/>
                </a:solidFill>
                <a:effectLst/>
                <a:latin typeface="+mn-lt"/>
                <a:ea typeface="+mn-ea"/>
                <a:cs typeface="+mn-cs"/>
              </a:rPr>
              <a:t>Рекурсивната жалбена спирала</a:t>
            </a:r>
            <a:r>
              <a:rPr lang="bg-BG" sz="1200" kern="1200" dirty="0">
                <a:solidFill>
                  <a:schemeClr val="tx1"/>
                </a:solidFill>
                <a:effectLst/>
                <a:latin typeface="+mn-lt"/>
                <a:ea typeface="+mn-ea"/>
                <a:cs typeface="+mn-cs"/>
              </a:rPr>
              <a:t> възниква, когато отказът, потвърждението на отказа или следващото неблагоприятно произнасяне се превърнат в нов повод за обвинение срещу следващия проверяващ или решаващ магистрат. Така предметът постепенно се измества от първоначалния спор към легитимността на все по-широк кръг институционални участници.</a:t>
            </a: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bg-BG" sz="1200" kern="1200" dirty="0">
                <a:solidFill>
                  <a:schemeClr val="tx1"/>
                </a:solidFill>
                <a:effectLst/>
                <a:latin typeface="+mn-lt"/>
                <a:ea typeface="+mn-ea"/>
                <a:cs typeface="+mn-cs"/>
              </a:rPr>
              <a:t>Преобладаването на отказите показва голямо разстояние между входното обвинение и доказателствения праг за наказателно производство. </a:t>
            </a:r>
            <a:r>
              <a:rPr lang="bg-BG" sz="1200" b="1" kern="1200" dirty="0">
                <a:solidFill>
                  <a:schemeClr val="tx1"/>
                </a:solidFill>
                <a:effectLst/>
                <a:latin typeface="+mn-lt"/>
                <a:ea typeface="+mn-ea"/>
                <a:cs typeface="+mn-cs"/>
              </a:rPr>
              <a:t>Крайният отказ изпълнява защитна функция, но идва след институционалното активиране.</a:t>
            </a:r>
            <a:r>
              <a:rPr lang="bg-BG" sz="1200" kern="1200" dirty="0">
                <a:solidFill>
                  <a:schemeClr val="tx1"/>
                </a:solidFill>
                <a:effectLst/>
                <a:latin typeface="+mn-lt"/>
                <a:ea typeface="+mn-ea"/>
                <a:cs typeface="+mn-cs"/>
              </a:rPr>
              <a:t> Поради това резултатът трябва да се анализира заедно с обхвата, продължителността и интензивността на предходната проверка.</a:t>
            </a:r>
            <a:endParaRPr lang="en-US" sz="1200" kern="1200" dirty="0">
              <a:solidFill>
                <a:schemeClr val="tx1"/>
              </a:solidFill>
              <a:effectLst/>
              <a:latin typeface="+mn-lt"/>
              <a:ea typeface="+mn-ea"/>
              <a:cs typeface="+mn-cs"/>
            </a:endParaRPr>
          </a:p>
          <a:p>
            <a:r>
              <a:rPr lang="bg-BG" sz="1200" kern="1200" dirty="0">
                <a:solidFill>
                  <a:schemeClr val="tx1"/>
                </a:solidFill>
                <a:effectLst/>
                <a:latin typeface="+mn-lt"/>
                <a:ea typeface="+mn-ea"/>
                <a:cs typeface="+mn-cs"/>
              </a:rPr>
              <a:t>В поне 53 акта е отразено изрично потвърждение или йерархичен контрол. </a:t>
            </a:r>
            <a:r>
              <a:rPr lang="bg-BG" sz="1200" b="1" kern="1200" dirty="0">
                <a:solidFill>
                  <a:schemeClr val="tx1"/>
                </a:solidFill>
                <a:effectLst/>
                <a:latin typeface="+mn-lt"/>
                <a:ea typeface="+mn-ea"/>
                <a:cs typeface="+mn-cs"/>
              </a:rPr>
              <a:t>Тази възможност е съществена гаранция за законосъобразност, но при серийно оспорване едновременно удължава жизнения цикъл на преписката и увеличава броя на институционалните звена, които обработват твърдението.</a:t>
            </a:r>
            <a:endParaRPr lang="en-US" sz="1200" kern="1200" dirty="0">
              <a:solidFill>
                <a:schemeClr val="tx1"/>
              </a:solidFill>
              <a:effectLst/>
              <a:latin typeface="+mn-lt"/>
              <a:ea typeface="+mn-ea"/>
              <a:cs typeface="+mn-cs"/>
            </a:endParaRPr>
          </a:p>
          <a:p>
            <a:pPr marL="0" indent="0">
              <a:buNone/>
            </a:pPr>
            <a:endParaRPr lang="ru-RU" sz="1200" dirty="0">
              <a:latin typeface="Cambria" panose="02040503050406030204" pitchFamily="18" charset="0"/>
            </a:endParaRPr>
          </a:p>
          <a:p>
            <a:endParaRPr lang="bg-BG" dirty="0"/>
          </a:p>
        </p:txBody>
      </p:sp>
      <p:sp>
        <p:nvSpPr>
          <p:cNvPr id="4" name="Slide Number Placeholder 3"/>
          <p:cNvSpPr>
            <a:spLocks noGrp="1"/>
          </p:cNvSpPr>
          <p:nvPr>
            <p:ph type="sldNum" sz="quarter" idx="10"/>
          </p:nvPr>
        </p:nvSpPr>
        <p:spPr/>
        <p:txBody>
          <a:bodyPr/>
          <a:lstStyle/>
          <a:p>
            <a:fld id="{12D92B5D-7928-43E3-9D91-510FC400E2BF}" type="slidenum">
              <a:rPr lang="bg-BG" smtClean="0"/>
              <a:t>3</a:t>
            </a:fld>
            <a:endParaRPr lang="bg-BG"/>
          </a:p>
        </p:txBody>
      </p:sp>
    </p:spTree>
    <p:extLst>
      <p:ext uri="{BB962C8B-B14F-4D97-AF65-F5344CB8AC3E}">
        <p14:creationId xmlns:p14="http://schemas.microsoft.com/office/powerpoint/2010/main" val="1191336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ru-RU" sz="1200" b="1" dirty="0">
                <a:latin typeface="Cambria" panose="02040503050406030204" pitchFamily="18" charset="0"/>
              </a:rPr>
              <a:t>1.Криминализиране на процесуално несъгласие </a:t>
            </a:r>
            <a:r>
              <a:rPr lang="ru-RU" sz="1200" dirty="0">
                <a:latin typeface="Cambria" panose="02040503050406030204" pitchFamily="18" charset="0"/>
              </a:rPr>
              <a:t>- Жалба срещу акт или действия по администратиране на производство се преформулира като твърдение за престъпление.</a:t>
            </a:r>
          </a:p>
          <a:p>
            <a:pPr marL="0" indent="0">
              <a:buNone/>
            </a:pPr>
            <a:r>
              <a:rPr lang="ru-RU" sz="1200" b="1" dirty="0">
                <a:latin typeface="Cambria" panose="02040503050406030204" pitchFamily="18" charset="0"/>
              </a:rPr>
              <a:t>2. Персонализиране на институционалния акт</a:t>
            </a:r>
            <a:r>
              <a:rPr lang="ru-RU" sz="1200" dirty="0">
                <a:latin typeface="Cambria" panose="02040503050406030204" pitchFamily="18" charset="0"/>
              </a:rPr>
              <a:t>. Критиката към резултата се пренася върху личността на съдията или прокурора чрез квалификации за пристрастност, зависимост, злоупотреба или участие в престъпна схема.</a:t>
            </a:r>
          </a:p>
          <a:p>
            <a:pPr marL="0" indent="0">
              <a:buNone/>
            </a:pPr>
            <a:r>
              <a:rPr lang="ru-RU" sz="1200" dirty="0">
                <a:latin typeface="Cambria" panose="02040503050406030204" pitchFamily="18" charset="0"/>
              </a:rPr>
              <a:t>3.	Замяна на фактите с правен етикет. Използват се понятия като длъжностно престъпление, документно престъпление, престъпен сговор или корупция без достатъчно описание на конкретно деяние.</a:t>
            </a:r>
          </a:p>
          <a:p>
            <a:pPr marL="0" indent="0">
              <a:buNone/>
            </a:pPr>
            <a:r>
              <a:rPr lang="ru-RU" sz="1200" dirty="0">
                <a:latin typeface="Cambria" panose="02040503050406030204" pitchFamily="18" charset="0"/>
              </a:rPr>
              <a:t>4.	Смесване на контролни режими. В един текст се съчетават наказателни, дисциплинарни, етични, трудови и организационни оплаквания, което улеснява прехвърлянето към по-интензивен институционален канал.</a:t>
            </a:r>
          </a:p>
          <a:p>
            <a:pPr marL="228600" indent="-228600">
              <a:buAutoNum type="arabicPeriod" startAt="5"/>
            </a:pPr>
            <a:r>
              <a:rPr lang="ru-RU" sz="1200" dirty="0">
                <a:latin typeface="Cambria" panose="02040503050406030204" pitchFamily="18" charset="0"/>
              </a:rPr>
              <a:t>Серийно и групово таргетиране. Един конфликт обхваща състави, различни инстанции, прокурори и други участници, като броят на засегнатите лица нараства при всяко неблагоприятно произнасяне.</a:t>
            </a:r>
          </a:p>
          <a:p>
            <a:pPr marL="228600" indent="-228600">
              <a:buAutoNum type="arabicPeriod" startAt="5"/>
            </a:pPr>
            <a:endParaRPr lang="ru-RU" sz="1200" dirty="0">
              <a:latin typeface="Cambria" panose="020405030504060302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bg-BG" sz="1200" kern="1200" dirty="0">
                <a:solidFill>
                  <a:schemeClr val="tx1"/>
                </a:solidFill>
                <a:effectLst/>
                <a:latin typeface="+mn-lt"/>
                <a:ea typeface="+mn-ea"/>
                <a:cs typeface="+mn-cs"/>
              </a:rPr>
              <a:t>Повторяемостта е централна за оценката на потенциалния натиск. Отделният сигнал може да бъде слаб като фактическо съдържание, но серията от сигнали, жалби и йерархични проверки натрупва институционално присъствие и удължава периода на несигурност.</a:t>
            </a:r>
          </a:p>
          <a:p>
            <a:pPr marL="0" marR="0" indent="0" algn="l" defTabSz="914400" rtl="0" eaLnBrk="1" fontAlgn="auto" latinLnBrk="0" hangingPunct="1">
              <a:lnSpc>
                <a:spcPct val="100000"/>
              </a:lnSpc>
              <a:spcBef>
                <a:spcPts val="0"/>
              </a:spcBef>
              <a:spcAft>
                <a:spcPts val="0"/>
              </a:spcAft>
              <a:buClrTx/>
              <a:buSzTx/>
              <a:buFontTx/>
              <a:buNone/>
              <a:tabLst/>
              <a:defRPr/>
            </a:pPr>
            <a:r>
              <a:rPr lang="bg-BG" sz="1200" b="1" kern="1200" dirty="0">
                <a:solidFill>
                  <a:schemeClr val="tx1"/>
                </a:solidFill>
                <a:effectLst/>
                <a:latin typeface="+mn-lt"/>
                <a:ea typeface="+mn-ea"/>
                <a:cs typeface="+mn-cs"/>
              </a:rPr>
              <a:t>Рекурсивната жалбена спирала</a:t>
            </a:r>
            <a:r>
              <a:rPr lang="bg-BG" sz="1200" kern="1200" dirty="0">
                <a:solidFill>
                  <a:schemeClr val="tx1"/>
                </a:solidFill>
                <a:effectLst/>
                <a:latin typeface="+mn-lt"/>
                <a:ea typeface="+mn-ea"/>
                <a:cs typeface="+mn-cs"/>
              </a:rPr>
              <a:t> възниква, когато отказът, потвърждението на отказа или следващото неблагоприятно произнасяне се превърнат в нов повод за обвинение срещу следващия проверяващ или решаващ магистрат. Така предметът постепенно се измества от първоначалния спор към легитимността на все по-широк кръг институционални участници.</a:t>
            </a: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bg-BG" sz="1200" kern="1200" dirty="0">
                <a:solidFill>
                  <a:schemeClr val="tx1"/>
                </a:solidFill>
                <a:effectLst/>
                <a:latin typeface="+mn-lt"/>
                <a:ea typeface="+mn-ea"/>
                <a:cs typeface="+mn-cs"/>
              </a:rPr>
              <a:t>Преобладаването на отказите показва голямо разстояние между входното обвинение и доказателствения праг за наказателно производство. </a:t>
            </a:r>
            <a:r>
              <a:rPr lang="bg-BG" sz="1200" b="1" kern="1200" dirty="0">
                <a:solidFill>
                  <a:schemeClr val="tx1"/>
                </a:solidFill>
                <a:effectLst/>
                <a:latin typeface="+mn-lt"/>
                <a:ea typeface="+mn-ea"/>
                <a:cs typeface="+mn-cs"/>
              </a:rPr>
              <a:t>Крайният отказ изпълнява защитна функция, но идва след институционалното активиране.</a:t>
            </a:r>
            <a:r>
              <a:rPr lang="bg-BG" sz="1200" kern="1200" dirty="0">
                <a:solidFill>
                  <a:schemeClr val="tx1"/>
                </a:solidFill>
                <a:effectLst/>
                <a:latin typeface="+mn-lt"/>
                <a:ea typeface="+mn-ea"/>
                <a:cs typeface="+mn-cs"/>
              </a:rPr>
              <a:t> Поради това резултатът трябва да се анализира заедно с обхвата, продължителността и интензивността на предходната проверка.</a:t>
            </a:r>
            <a:endParaRPr lang="en-US" sz="1200" kern="1200" dirty="0">
              <a:solidFill>
                <a:schemeClr val="tx1"/>
              </a:solidFill>
              <a:effectLst/>
              <a:latin typeface="+mn-lt"/>
              <a:ea typeface="+mn-ea"/>
              <a:cs typeface="+mn-cs"/>
            </a:endParaRPr>
          </a:p>
          <a:p>
            <a:r>
              <a:rPr lang="bg-BG" sz="1200" kern="1200" dirty="0">
                <a:solidFill>
                  <a:schemeClr val="tx1"/>
                </a:solidFill>
                <a:effectLst/>
                <a:latin typeface="+mn-lt"/>
                <a:ea typeface="+mn-ea"/>
                <a:cs typeface="+mn-cs"/>
              </a:rPr>
              <a:t>В поне 53 акта е отразено изрично потвърждение или йерархичен контрол. </a:t>
            </a:r>
            <a:r>
              <a:rPr lang="bg-BG" sz="1200" b="1" kern="1200" dirty="0">
                <a:solidFill>
                  <a:schemeClr val="tx1"/>
                </a:solidFill>
                <a:effectLst/>
                <a:latin typeface="+mn-lt"/>
                <a:ea typeface="+mn-ea"/>
                <a:cs typeface="+mn-cs"/>
              </a:rPr>
              <a:t>Тази възможност е съществена гаранция за законосъобразност, но при серийно оспорване едновременно удължава жизнения цикъл на преписката и увеличава броя на институционалните звена, които обработват твърдението.</a:t>
            </a:r>
            <a:endParaRPr lang="en-US" sz="1200" kern="1200" dirty="0">
              <a:solidFill>
                <a:schemeClr val="tx1"/>
              </a:solidFill>
              <a:effectLst/>
              <a:latin typeface="+mn-lt"/>
              <a:ea typeface="+mn-ea"/>
              <a:cs typeface="+mn-cs"/>
            </a:endParaRPr>
          </a:p>
          <a:p>
            <a:pPr marL="0" indent="0">
              <a:buNone/>
            </a:pPr>
            <a:endParaRPr lang="ru-RU" sz="1200" dirty="0">
              <a:latin typeface="Cambria" panose="02040503050406030204" pitchFamily="18" charset="0"/>
            </a:endParaRPr>
          </a:p>
          <a:p>
            <a:endParaRPr lang="bg-BG" dirty="0"/>
          </a:p>
        </p:txBody>
      </p:sp>
      <p:sp>
        <p:nvSpPr>
          <p:cNvPr id="4" name="Slide Number Placeholder 3"/>
          <p:cNvSpPr>
            <a:spLocks noGrp="1"/>
          </p:cNvSpPr>
          <p:nvPr>
            <p:ph type="sldNum" sz="quarter" idx="10"/>
          </p:nvPr>
        </p:nvSpPr>
        <p:spPr/>
        <p:txBody>
          <a:bodyPr/>
          <a:lstStyle/>
          <a:p>
            <a:fld id="{12D92B5D-7928-43E3-9D91-510FC400E2BF}" type="slidenum">
              <a:rPr lang="bg-BG" smtClean="0"/>
              <a:t>4</a:t>
            </a:fld>
            <a:endParaRPr lang="bg-BG"/>
          </a:p>
        </p:txBody>
      </p:sp>
    </p:spTree>
    <p:extLst>
      <p:ext uri="{BB962C8B-B14F-4D97-AF65-F5344CB8AC3E}">
        <p14:creationId xmlns:p14="http://schemas.microsoft.com/office/powerpoint/2010/main" val="1191336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При корупция принципната лоялност остава към институцията. При мафиотизацията лоялността се пренасочва към външен неформален властови център. </a:t>
            </a:r>
          </a:p>
          <a:p>
            <a:r>
              <a:rPr lang="ru-RU" dirty="0"/>
              <a:t>- При мафиотско нахлуване в съсловна организация –</a:t>
            </a:r>
            <a:r>
              <a:rPr lang="ru-RU" baseline="0" dirty="0"/>
              <a:t> тя представлява да представлява членовете пред властта и започва да представлява властта пред членовете си</a:t>
            </a:r>
            <a:endParaRPr lang="bg-BG" dirty="0"/>
          </a:p>
        </p:txBody>
      </p:sp>
      <p:sp>
        <p:nvSpPr>
          <p:cNvPr id="4" name="Slide Number Placeholder 3"/>
          <p:cNvSpPr>
            <a:spLocks noGrp="1"/>
          </p:cNvSpPr>
          <p:nvPr>
            <p:ph type="sldNum" sz="quarter" idx="10"/>
          </p:nvPr>
        </p:nvSpPr>
        <p:spPr/>
        <p:txBody>
          <a:bodyPr/>
          <a:lstStyle/>
          <a:p>
            <a:fld id="{12D92B5D-7928-43E3-9D91-510FC400E2BF}" type="slidenum">
              <a:rPr lang="bg-BG" smtClean="0"/>
              <a:t>5</a:t>
            </a:fld>
            <a:endParaRPr lang="bg-BG"/>
          </a:p>
        </p:txBody>
      </p:sp>
    </p:spTree>
    <p:extLst>
      <p:ext uri="{BB962C8B-B14F-4D97-AF65-F5344CB8AC3E}">
        <p14:creationId xmlns:p14="http://schemas.microsoft.com/office/powerpoint/2010/main" val="1191336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dirty="0"/>
          </a:p>
        </p:txBody>
      </p:sp>
      <p:sp>
        <p:nvSpPr>
          <p:cNvPr id="4" name="Slide Number Placeholder 3"/>
          <p:cNvSpPr>
            <a:spLocks noGrp="1"/>
          </p:cNvSpPr>
          <p:nvPr>
            <p:ph type="sldNum" sz="quarter" idx="10"/>
          </p:nvPr>
        </p:nvSpPr>
        <p:spPr/>
        <p:txBody>
          <a:bodyPr/>
          <a:lstStyle/>
          <a:p>
            <a:fld id="{12D92B5D-7928-43E3-9D91-510FC400E2BF}" type="slidenum">
              <a:rPr lang="bg-BG" smtClean="0"/>
              <a:t>6</a:t>
            </a:fld>
            <a:endParaRPr lang="bg-BG"/>
          </a:p>
        </p:txBody>
      </p:sp>
    </p:spTree>
    <p:extLst>
      <p:ext uri="{BB962C8B-B14F-4D97-AF65-F5344CB8AC3E}">
        <p14:creationId xmlns:p14="http://schemas.microsoft.com/office/powerpoint/2010/main" val="1191336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При корупция принципната лоялност остава към институцията. При мафиотизацията лоялността се пренасочва към външен неформален властови център. </a:t>
            </a:r>
          </a:p>
          <a:p>
            <a:r>
              <a:rPr lang="ru-RU" dirty="0"/>
              <a:t>- При мафиотско нахлуване в съсловна организация –</a:t>
            </a:r>
            <a:r>
              <a:rPr lang="ru-RU" baseline="0" dirty="0"/>
              <a:t> тя представлява да представлява членовете пред властта и започва да представлява властта пред членовете си</a:t>
            </a:r>
            <a:endParaRPr lang="bg-BG" dirty="0"/>
          </a:p>
        </p:txBody>
      </p:sp>
      <p:sp>
        <p:nvSpPr>
          <p:cNvPr id="4" name="Slide Number Placeholder 3"/>
          <p:cNvSpPr>
            <a:spLocks noGrp="1"/>
          </p:cNvSpPr>
          <p:nvPr>
            <p:ph type="sldNum" sz="quarter" idx="10"/>
          </p:nvPr>
        </p:nvSpPr>
        <p:spPr/>
        <p:txBody>
          <a:bodyPr/>
          <a:lstStyle/>
          <a:p>
            <a:fld id="{12D92B5D-7928-43E3-9D91-510FC400E2BF}" type="slidenum">
              <a:rPr lang="bg-BG" smtClean="0"/>
              <a:t>7</a:t>
            </a:fld>
            <a:endParaRPr lang="bg-BG"/>
          </a:p>
        </p:txBody>
      </p:sp>
    </p:spTree>
    <p:extLst>
      <p:ext uri="{BB962C8B-B14F-4D97-AF65-F5344CB8AC3E}">
        <p14:creationId xmlns:p14="http://schemas.microsoft.com/office/powerpoint/2010/main" val="1191336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dirty="0"/>
          </a:p>
        </p:txBody>
      </p:sp>
      <p:sp>
        <p:nvSpPr>
          <p:cNvPr id="4" name="Slide Number Placeholder 3"/>
          <p:cNvSpPr>
            <a:spLocks noGrp="1"/>
          </p:cNvSpPr>
          <p:nvPr>
            <p:ph type="sldNum" sz="quarter" idx="10"/>
          </p:nvPr>
        </p:nvSpPr>
        <p:spPr/>
        <p:txBody>
          <a:bodyPr/>
          <a:lstStyle/>
          <a:p>
            <a:fld id="{12D92B5D-7928-43E3-9D91-510FC400E2BF}" type="slidenum">
              <a:rPr lang="bg-BG" smtClean="0"/>
              <a:t>8</a:t>
            </a:fld>
            <a:endParaRPr lang="bg-BG"/>
          </a:p>
        </p:txBody>
      </p:sp>
    </p:spTree>
    <p:extLst>
      <p:ext uri="{BB962C8B-B14F-4D97-AF65-F5344CB8AC3E}">
        <p14:creationId xmlns:p14="http://schemas.microsoft.com/office/powerpoint/2010/main" val="1191336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dirty="0"/>
          </a:p>
        </p:txBody>
      </p:sp>
      <p:sp>
        <p:nvSpPr>
          <p:cNvPr id="4" name="Slide Number Placeholder 3"/>
          <p:cNvSpPr>
            <a:spLocks noGrp="1"/>
          </p:cNvSpPr>
          <p:nvPr>
            <p:ph type="sldNum" sz="quarter" idx="10"/>
          </p:nvPr>
        </p:nvSpPr>
        <p:spPr/>
        <p:txBody>
          <a:bodyPr/>
          <a:lstStyle/>
          <a:p>
            <a:fld id="{12D92B5D-7928-43E3-9D91-510FC400E2BF}" type="slidenum">
              <a:rPr lang="bg-BG" smtClean="0"/>
              <a:t>9</a:t>
            </a:fld>
            <a:endParaRPr lang="bg-BG"/>
          </a:p>
        </p:txBody>
      </p:sp>
    </p:spTree>
    <p:extLst>
      <p:ext uri="{BB962C8B-B14F-4D97-AF65-F5344CB8AC3E}">
        <p14:creationId xmlns:p14="http://schemas.microsoft.com/office/powerpoint/2010/main" val="1191336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При корупция принципната лоялност остава към институцията. При мафиотизацията лоялността се пренасочва към външен неформален властови център. </a:t>
            </a:r>
          </a:p>
          <a:p>
            <a:r>
              <a:rPr lang="ru-RU" dirty="0"/>
              <a:t>- При мафиотско нахлуване в съсловна организация –</a:t>
            </a:r>
            <a:r>
              <a:rPr lang="ru-RU" baseline="0" dirty="0"/>
              <a:t> тя представлява да представлява членовете пред властта и започва да представлява властта пред членовете си</a:t>
            </a:r>
            <a:endParaRPr lang="bg-BG" dirty="0"/>
          </a:p>
        </p:txBody>
      </p:sp>
      <p:sp>
        <p:nvSpPr>
          <p:cNvPr id="4" name="Slide Number Placeholder 3"/>
          <p:cNvSpPr>
            <a:spLocks noGrp="1"/>
          </p:cNvSpPr>
          <p:nvPr>
            <p:ph type="sldNum" sz="quarter" idx="10"/>
          </p:nvPr>
        </p:nvSpPr>
        <p:spPr/>
        <p:txBody>
          <a:bodyPr/>
          <a:lstStyle/>
          <a:p>
            <a:fld id="{12D92B5D-7928-43E3-9D91-510FC400E2BF}" type="slidenum">
              <a:rPr lang="bg-BG" smtClean="0"/>
              <a:t>13</a:t>
            </a:fld>
            <a:endParaRPr lang="bg-BG"/>
          </a:p>
        </p:txBody>
      </p:sp>
    </p:spTree>
    <p:extLst>
      <p:ext uri="{BB962C8B-B14F-4D97-AF65-F5344CB8AC3E}">
        <p14:creationId xmlns:p14="http://schemas.microsoft.com/office/powerpoint/2010/main" val="1191336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При корупция принципната лоялност остава към институцията. При мафиотизацията лоялността се пренасочва към външен неформален властови център. </a:t>
            </a:r>
          </a:p>
          <a:p>
            <a:r>
              <a:rPr lang="ru-RU" dirty="0"/>
              <a:t>- При мафиотско нахлуване в съсловна организация –</a:t>
            </a:r>
            <a:r>
              <a:rPr lang="ru-RU" baseline="0" dirty="0"/>
              <a:t> тя представлява да представлява членовете пред властта и започва да представлява властта пред членовете си</a:t>
            </a:r>
            <a:endParaRPr lang="bg-BG" dirty="0"/>
          </a:p>
        </p:txBody>
      </p:sp>
      <p:sp>
        <p:nvSpPr>
          <p:cNvPr id="4" name="Slide Number Placeholder 3"/>
          <p:cNvSpPr>
            <a:spLocks noGrp="1"/>
          </p:cNvSpPr>
          <p:nvPr>
            <p:ph type="sldNum" sz="quarter" idx="10"/>
          </p:nvPr>
        </p:nvSpPr>
        <p:spPr/>
        <p:txBody>
          <a:bodyPr/>
          <a:lstStyle/>
          <a:p>
            <a:fld id="{12D92B5D-7928-43E3-9D91-510FC400E2BF}" type="slidenum">
              <a:rPr lang="bg-BG" smtClean="0"/>
              <a:t>15</a:t>
            </a:fld>
            <a:endParaRPr lang="bg-BG"/>
          </a:p>
        </p:txBody>
      </p:sp>
    </p:spTree>
    <p:extLst>
      <p:ext uri="{BB962C8B-B14F-4D97-AF65-F5344CB8AC3E}">
        <p14:creationId xmlns:p14="http://schemas.microsoft.com/office/powerpoint/2010/main" val="1191336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При корупция принципната лоялност остава към институцията. При мафиотизацията лоялността се пренасочва към външен неформален властови център. </a:t>
            </a:r>
          </a:p>
          <a:p>
            <a:r>
              <a:rPr lang="ru-RU" dirty="0"/>
              <a:t>- При мафиотско нахлуване в съсловна организация –</a:t>
            </a:r>
            <a:r>
              <a:rPr lang="ru-RU" baseline="0" dirty="0"/>
              <a:t> тя представлява да представлява членовете пред властта и започва да представлява властта пред членовете си</a:t>
            </a:r>
            <a:endParaRPr lang="bg-BG" dirty="0"/>
          </a:p>
        </p:txBody>
      </p:sp>
      <p:sp>
        <p:nvSpPr>
          <p:cNvPr id="4" name="Slide Number Placeholder 3"/>
          <p:cNvSpPr>
            <a:spLocks noGrp="1"/>
          </p:cNvSpPr>
          <p:nvPr>
            <p:ph type="sldNum" sz="quarter" idx="10"/>
          </p:nvPr>
        </p:nvSpPr>
        <p:spPr/>
        <p:txBody>
          <a:bodyPr/>
          <a:lstStyle/>
          <a:p>
            <a:fld id="{12D92B5D-7928-43E3-9D91-510FC400E2BF}" type="slidenum">
              <a:rPr lang="bg-BG" smtClean="0"/>
              <a:t>16</a:t>
            </a:fld>
            <a:endParaRPr lang="bg-BG"/>
          </a:p>
        </p:txBody>
      </p:sp>
    </p:spTree>
    <p:extLst>
      <p:ext uri="{BB962C8B-B14F-4D97-AF65-F5344CB8AC3E}">
        <p14:creationId xmlns:p14="http://schemas.microsoft.com/office/powerpoint/2010/main" val="3088817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dirty="0"/>
          </a:p>
        </p:txBody>
      </p:sp>
      <p:sp>
        <p:nvSpPr>
          <p:cNvPr id="4" name="Slide Number Placeholder 3"/>
          <p:cNvSpPr>
            <a:spLocks noGrp="1"/>
          </p:cNvSpPr>
          <p:nvPr>
            <p:ph type="sldNum" sz="quarter" idx="10"/>
          </p:nvPr>
        </p:nvSpPr>
        <p:spPr/>
        <p:txBody>
          <a:bodyPr/>
          <a:lstStyle/>
          <a:p>
            <a:fld id="{12D92B5D-7928-43E3-9D91-510FC400E2BF}" type="slidenum">
              <a:rPr lang="bg-BG" smtClean="0"/>
              <a:t>17</a:t>
            </a:fld>
            <a:endParaRPr lang="bg-BG"/>
          </a:p>
        </p:txBody>
      </p:sp>
    </p:spTree>
    <p:extLst>
      <p:ext uri="{BB962C8B-B14F-4D97-AF65-F5344CB8AC3E}">
        <p14:creationId xmlns:p14="http://schemas.microsoft.com/office/powerpoint/2010/main" val="11913363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При корупция принципната лоялност остава към институцията. При мафиотизацията лоялността се пренасочва към външен неформален властови център. </a:t>
            </a:r>
          </a:p>
          <a:p>
            <a:r>
              <a:rPr lang="ru-RU" dirty="0"/>
              <a:t>- При мафиотско нахлуване в съсловна организация –</a:t>
            </a:r>
            <a:r>
              <a:rPr lang="ru-RU" baseline="0" dirty="0"/>
              <a:t> тя представлява да представлява членовете пред властта и започва да представлява властта пред членовете си</a:t>
            </a:r>
            <a:endParaRPr lang="bg-BG" dirty="0"/>
          </a:p>
        </p:txBody>
      </p:sp>
      <p:sp>
        <p:nvSpPr>
          <p:cNvPr id="4" name="Slide Number Placeholder 3"/>
          <p:cNvSpPr>
            <a:spLocks noGrp="1"/>
          </p:cNvSpPr>
          <p:nvPr>
            <p:ph type="sldNum" sz="quarter" idx="10"/>
          </p:nvPr>
        </p:nvSpPr>
        <p:spPr/>
        <p:txBody>
          <a:bodyPr/>
          <a:lstStyle/>
          <a:p>
            <a:fld id="{12D92B5D-7928-43E3-9D91-510FC400E2BF}" type="slidenum">
              <a:rPr lang="bg-BG" smtClean="0"/>
              <a:t>18</a:t>
            </a:fld>
            <a:endParaRPr lang="bg-BG"/>
          </a:p>
        </p:txBody>
      </p:sp>
    </p:spTree>
    <p:extLst>
      <p:ext uri="{BB962C8B-B14F-4D97-AF65-F5344CB8AC3E}">
        <p14:creationId xmlns:p14="http://schemas.microsoft.com/office/powerpoint/2010/main" val="11913363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Теоретичният модел</a:t>
            </a:r>
            <a:r>
              <a:rPr lang="ru-RU" baseline="0" dirty="0"/>
              <a:t> </a:t>
            </a:r>
            <a:r>
              <a:rPr lang="ru-RU" dirty="0"/>
              <a:t>описва мафиотизацията не като единичен акт, а като процес. Той се разпознава не по един факт, а по съвкупност от явления – пренасочване на лоялността, вземане на решения извън формалните органи, натиск върху носители на професионална автономия, използване на контролни механизми за дисциплиниране на несъгласните и постепенно разрушаване на институционалния имунитет.</a:t>
            </a:r>
            <a:endParaRPr lang="bg-BG" dirty="0"/>
          </a:p>
        </p:txBody>
      </p:sp>
      <p:sp>
        <p:nvSpPr>
          <p:cNvPr id="4" name="Slide Number Placeholder 3"/>
          <p:cNvSpPr>
            <a:spLocks noGrp="1"/>
          </p:cNvSpPr>
          <p:nvPr>
            <p:ph type="sldNum" sz="quarter" idx="10"/>
          </p:nvPr>
        </p:nvSpPr>
        <p:spPr/>
        <p:txBody>
          <a:bodyPr/>
          <a:lstStyle/>
          <a:p>
            <a:fld id="{12D92B5D-7928-43E3-9D91-510FC400E2BF}" type="slidenum">
              <a:rPr lang="bg-BG" smtClean="0"/>
              <a:t>19</a:t>
            </a:fld>
            <a:endParaRPr lang="bg-BG"/>
          </a:p>
        </p:txBody>
      </p:sp>
    </p:spTree>
    <p:extLst>
      <p:ext uri="{BB962C8B-B14F-4D97-AF65-F5344CB8AC3E}">
        <p14:creationId xmlns:p14="http://schemas.microsoft.com/office/powerpoint/2010/main" val="11913363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dirty="0"/>
          </a:p>
        </p:txBody>
      </p:sp>
      <p:sp>
        <p:nvSpPr>
          <p:cNvPr id="4" name="Slide Number Placeholder 3"/>
          <p:cNvSpPr>
            <a:spLocks noGrp="1"/>
          </p:cNvSpPr>
          <p:nvPr>
            <p:ph type="sldNum" sz="quarter" idx="10"/>
          </p:nvPr>
        </p:nvSpPr>
        <p:spPr/>
        <p:txBody>
          <a:bodyPr/>
          <a:lstStyle/>
          <a:p>
            <a:fld id="{12D92B5D-7928-43E3-9D91-510FC400E2BF}" type="slidenum">
              <a:rPr lang="bg-BG" smtClean="0"/>
              <a:t>20</a:t>
            </a:fld>
            <a:endParaRPr lang="bg-BG"/>
          </a:p>
        </p:txBody>
      </p:sp>
    </p:spTree>
    <p:extLst>
      <p:ext uri="{BB962C8B-B14F-4D97-AF65-F5344CB8AC3E}">
        <p14:creationId xmlns:p14="http://schemas.microsoft.com/office/powerpoint/2010/main" val="11913363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При корупция принципната лоялност остава към институцията. При мафиотизацията лоялността се пренасочва към външен неформален властови център. </a:t>
            </a:r>
          </a:p>
          <a:p>
            <a:r>
              <a:rPr lang="ru-RU" dirty="0"/>
              <a:t>- При мафиотско нахлуване в съсловна организация –</a:t>
            </a:r>
            <a:r>
              <a:rPr lang="ru-RU" baseline="0" dirty="0"/>
              <a:t> тя представлява да представлява членовете пред властта и започва да представлява властта пред членовете си</a:t>
            </a:r>
            <a:endParaRPr lang="bg-BG" dirty="0"/>
          </a:p>
        </p:txBody>
      </p:sp>
      <p:sp>
        <p:nvSpPr>
          <p:cNvPr id="4" name="Slide Number Placeholder 3"/>
          <p:cNvSpPr>
            <a:spLocks noGrp="1"/>
          </p:cNvSpPr>
          <p:nvPr>
            <p:ph type="sldNum" sz="quarter" idx="10"/>
          </p:nvPr>
        </p:nvSpPr>
        <p:spPr/>
        <p:txBody>
          <a:bodyPr/>
          <a:lstStyle/>
          <a:p>
            <a:fld id="{12D92B5D-7928-43E3-9D91-510FC400E2BF}" type="slidenum">
              <a:rPr lang="bg-BG" smtClean="0"/>
              <a:t>21</a:t>
            </a:fld>
            <a:endParaRPr lang="bg-BG"/>
          </a:p>
        </p:txBody>
      </p:sp>
    </p:spTree>
    <p:extLst>
      <p:ext uri="{BB962C8B-B14F-4D97-AF65-F5344CB8AC3E}">
        <p14:creationId xmlns:p14="http://schemas.microsoft.com/office/powerpoint/2010/main" val="1191336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dirty="0"/>
          </a:p>
        </p:txBody>
      </p:sp>
      <p:sp>
        <p:nvSpPr>
          <p:cNvPr id="4" name="Slide Number Placeholder 3"/>
          <p:cNvSpPr>
            <a:spLocks noGrp="1"/>
          </p:cNvSpPr>
          <p:nvPr>
            <p:ph type="sldNum" sz="quarter" idx="10"/>
          </p:nvPr>
        </p:nvSpPr>
        <p:spPr/>
        <p:txBody>
          <a:bodyPr/>
          <a:lstStyle/>
          <a:p>
            <a:fld id="{12D92B5D-7928-43E3-9D91-510FC400E2BF}" type="slidenum">
              <a:rPr lang="bg-BG" smtClean="0"/>
              <a:t>22</a:t>
            </a:fld>
            <a:endParaRPr lang="bg-BG"/>
          </a:p>
        </p:txBody>
      </p:sp>
    </p:spTree>
    <p:extLst>
      <p:ext uri="{BB962C8B-B14F-4D97-AF65-F5344CB8AC3E}">
        <p14:creationId xmlns:p14="http://schemas.microsoft.com/office/powerpoint/2010/main" val="11913363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Когато професионалната независимост се превръща в кариерен риск, а конформизмът – в кариерно предимство, институцията започва да произвежда зависимост вместо интегритет.</a:t>
            </a:r>
            <a:endParaRPr lang="bg-BG" dirty="0"/>
          </a:p>
        </p:txBody>
      </p:sp>
      <p:sp>
        <p:nvSpPr>
          <p:cNvPr id="4" name="Slide Number Placeholder 3"/>
          <p:cNvSpPr>
            <a:spLocks noGrp="1"/>
          </p:cNvSpPr>
          <p:nvPr>
            <p:ph type="sldNum" sz="quarter" idx="10"/>
          </p:nvPr>
        </p:nvSpPr>
        <p:spPr/>
        <p:txBody>
          <a:bodyPr/>
          <a:lstStyle/>
          <a:p>
            <a:fld id="{12D92B5D-7928-43E3-9D91-510FC400E2BF}" type="slidenum">
              <a:rPr lang="bg-BG" smtClean="0"/>
              <a:t>23</a:t>
            </a:fld>
            <a:endParaRPr lang="bg-BG"/>
          </a:p>
        </p:txBody>
      </p:sp>
    </p:spTree>
    <p:extLst>
      <p:ext uri="{BB962C8B-B14F-4D97-AF65-F5344CB8AC3E}">
        <p14:creationId xmlns:p14="http://schemas.microsoft.com/office/powerpoint/2010/main" val="11913363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dirty="0"/>
          </a:p>
        </p:txBody>
      </p:sp>
      <p:sp>
        <p:nvSpPr>
          <p:cNvPr id="4" name="Slide Number Placeholder 3"/>
          <p:cNvSpPr>
            <a:spLocks noGrp="1"/>
          </p:cNvSpPr>
          <p:nvPr>
            <p:ph type="sldNum" sz="quarter" idx="10"/>
          </p:nvPr>
        </p:nvSpPr>
        <p:spPr/>
        <p:txBody>
          <a:bodyPr/>
          <a:lstStyle/>
          <a:p>
            <a:fld id="{12D92B5D-7928-43E3-9D91-510FC400E2BF}" type="slidenum">
              <a:rPr lang="bg-BG" smtClean="0"/>
              <a:t>24</a:t>
            </a:fld>
            <a:endParaRPr lang="bg-BG"/>
          </a:p>
        </p:txBody>
      </p:sp>
    </p:spTree>
    <p:extLst>
      <p:ext uri="{BB962C8B-B14F-4D97-AF65-F5344CB8AC3E}">
        <p14:creationId xmlns:p14="http://schemas.microsoft.com/office/powerpoint/2010/main" val="11913363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bg-BG" dirty="0"/>
          </a:p>
        </p:txBody>
      </p:sp>
      <p:sp>
        <p:nvSpPr>
          <p:cNvPr id="4" name="Slide Number Placeholder 3"/>
          <p:cNvSpPr>
            <a:spLocks noGrp="1"/>
          </p:cNvSpPr>
          <p:nvPr>
            <p:ph type="sldNum" sz="quarter" idx="10"/>
          </p:nvPr>
        </p:nvSpPr>
        <p:spPr/>
        <p:txBody>
          <a:bodyPr/>
          <a:lstStyle/>
          <a:p>
            <a:fld id="{12D92B5D-7928-43E3-9D91-510FC400E2BF}" type="slidenum">
              <a:rPr lang="bg-BG" smtClean="0"/>
              <a:t>25</a:t>
            </a:fld>
            <a:endParaRPr lang="bg-BG"/>
          </a:p>
        </p:txBody>
      </p:sp>
    </p:spTree>
    <p:extLst>
      <p:ext uri="{BB962C8B-B14F-4D97-AF65-F5344CB8AC3E}">
        <p14:creationId xmlns:p14="http://schemas.microsoft.com/office/powerpoint/2010/main" val="11913363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hyperlink" Target="http://www.opac.government.bg/"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Заглавен слайд">
    <p:spTree>
      <p:nvGrpSpPr>
        <p:cNvPr id="1" name=""/>
        <p:cNvGrpSpPr/>
        <p:nvPr/>
      </p:nvGrpSpPr>
      <p:grpSpPr>
        <a:xfrm>
          <a:off x="0" y="0"/>
          <a:ext cx="0" cy="0"/>
          <a:chOff x="0" y="0"/>
          <a:chExt cx="0" cy="0"/>
        </a:xfrm>
      </p:grpSpPr>
      <p:sp>
        <p:nvSpPr>
          <p:cNvPr id="4" name="TextBox 4"/>
          <p:cNvSpPr txBox="1">
            <a:spLocks noChangeArrowheads="1"/>
          </p:cNvSpPr>
          <p:nvPr/>
        </p:nvSpPr>
        <p:spPr bwMode="auto">
          <a:xfrm>
            <a:off x="594361" y="5949950"/>
            <a:ext cx="10698480"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defPPr>
              <a:defRPr lang="bg-BG"/>
            </a:defPPr>
            <a:lvl1pPr algn="ctr" rtl="0" fontAlgn="base">
              <a:spcBef>
                <a:spcPct val="0"/>
              </a:spcBef>
              <a:spcAft>
                <a:spcPct val="0"/>
              </a:spcAft>
              <a:defRPr kern="1200">
                <a:solidFill>
                  <a:schemeClr val="tx1"/>
                </a:solidFill>
                <a:latin typeface="Arial" charset="0"/>
                <a:ea typeface="+mn-ea"/>
                <a:cs typeface="+mn-cs"/>
              </a:defRPr>
            </a:lvl1pPr>
            <a:lvl2pPr marL="457200" algn="ctr" rtl="0" fontAlgn="base">
              <a:spcBef>
                <a:spcPct val="0"/>
              </a:spcBef>
              <a:spcAft>
                <a:spcPct val="0"/>
              </a:spcAft>
              <a:defRPr kern="1200">
                <a:solidFill>
                  <a:schemeClr val="tx1"/>
                </a:solidFill>
                <a:latin typeface="Arial" charset="0"/>
                <a:ea typeface="+mn-ea"/>
                <a:cs typeface="+mn-cs"/>
              </a:defRPr>
            </a:lvl2pPr>
            <a:lvl3pPr marL="914400" algn="ctr" rtl="0" fontAlgn="base">
              <a:spcBef>
                <a:spcPct val="0"/>
              </a:spcBef>
              <a:spcAft>
                <a:spcPct val="0"/>
              </a:spcAft>
              <a:defRPr kern="1200">
                <a:solidFill>
                  <a:schemeClr val="tx1"/>
                </a:solidFill>
                <a:latin typeface="Arial" charset="0"/>
                <a:ea typeface="+mn-ea"/>
                <a:cs typeface="+mn-cs"/>
              </a:defRPr>
            </a:lvl3pPr>
            <a:lvl4pPr marL="1371600" algn="ctr" rtl="0" fontAlgn="base">
              <a:spcBef>
                <a:spcPct val="0"/>
              </a:spcBef>
              <a:spcAft>
                <a:spcPct val="0"/>
              </a:spcAft>
              <a:defRPr kern="1200">
                <a:solidFill>
                  <a:schemeClr val="tx1"/>
                </a:solidFill>
                <a:latin typeface="Arial" charset="0"/>
                <a:ea typeface="+mn-ea"/>
                <a:cs typeface="+mn-cs"/>
              </a:defRPr>
            </a:lvl4pPr>
            <a:lvl5pPr marL="1828800" algn="ctr"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br>
              <a:rPr lang="bg-BG" altLang="bg-BG" sz="900" dirty="0">
                <a:latin typeface="Calibri" pitchFamily="34" charset="0"/>
              </a:rPr>
            </a:br>
            <a:r>
              <a:rPr lang="bg-BG" altLang="bg-BG" sz="900" dirty="0">
                <a:latin typeface="Times New Roman" pitchFamily="18" charset="0"/>
                <a:cs typeface="Times New Roman" pitchFamily="18" charset="0"/>
              </a:rPr>
              <a:t>Проект „Повишаване на компетентността и професионалната квалификация на съдии, прокурори и следователи, както и на административните ръководители на органите на съдебната власт чрез организиране и предоставяне на обучения от ВСС“ и бенефициент Висш съдебен съвет, се реализира с финансовата подкрепа на Оперативна програма „Административен капацитет”, </a:t>
            </a:r>
            <a:r>
              <a:rPr lang="bg-BG" altLang="bg-BG" sz="900" dirty="0" err="1">
                <a:latin typeface="Times New Roman" pitchFamily="18" charset="0"/>
                <a:cs typeface="Times New Roman" pitchFamily="18" charset="0"/>
              </a:rPr>
              <a:t>съфинансирана</a:t>
            </a:r>
            <a:r>
              <a:rPr lang="bg-BG" altLang="bg-BG" sz="900" dirty="0">
                <a:latin typeface="Times New Roman" pitchFamily="18" charset="0"/>
                <a:cs typeface="Times New Roman" pitchFamily="18" charset="0"/>
              </a:rPr>
              <a:t> от Европейския съюз чрез Европейския социален фонд, </a:t>
            </a:r>
            <a:endParaRPr lang="en-US" altLang="bg-BG" sz="900" dirty="0">
              <a:latin typeface="Times New Roman" pitchFamily="18" charset="0"/>
              <a:cs typeface="Times New Roman" pitchFamily="18" charset="0"/>
            </a:endParaRPr>
          </a:p>
          <a:p>
            <a:pPr>
              <a:defRPr/>
            </a:pPr>
            <a:r>
              <a:rPr lang="bg-BG" altLang="bg-BG" sz="900" dirty="0">
                <a:latin typeface="Times New Roman" pitchFamily="18" charset="0"/>
                <a:cs typeface="Times New Roman" pitchFamily="18" charset="0"/>
              </a:rPr>
              <a:t>рег. № на договора 13-24-1/15.11.2013 г.</a:t>
            </a:r>
            <a:endParaRPr lang="en-US" altLang="bg-BG" sz="900" dirty="0">
              <a:latin typeface="Times New Roman" pitchFamily="18" charset="0"/>
              <a:cs typeface="Times New Roman" pitchFamily="18" charset="0"/>
            </a:endParaRPr>
          </a:p>
          <a:p>
            <a:pPr>
              <a:defRPr/>
            </a:pPr>
            <a:r>
              <a:rPr lang="en-US" altLang="bg-BG" sz="900" dirty="0">
                <a:latin typeface="Times New Roman" pitchFamily="18" charset="0"/>
                <a:cs typeface="Times New Roman" pitchFamily="18" charset="0"/>
                <a:hlinkClick r:id="rId2"/>
              </a:rPr>
              <a:t>www.opac.government.bg</a:t>
            </a:r>
            <a:r>
              <a:rPr lang="en-US" altLang="bg-BG" sz="900" dirty="0">
                <a:latin typeface="Times New Roman" pitchFamily="18" charset="0"/>
                <a:cs typeface="Times New Roman" pitchFamily="18" charset="0"/>
              </a:rPr>
              <a:t> </a:t>
            </a:r>
            <a:endParaRPr lang="en-US" altLang="bg-BG" sz="900" dirty="0">
              <a:solidFill>
                <a:schemeClr val="tx2"/>
              </a:solidFill>
              <a:latin typeface="Gill Sans MT" pitchFamily="34" charset="0"/>
            </a:endParaRPr>
          </a:p>
        </p:txBody>
      </p:sp>
      <p:sp>
        <p:nvSpPr>
          <p:cNvPr id="2" name="Title 1"/>
          <p:cNvSpPr>
            <a:spLocks noGrp="1"/>
          </p:cNvSpPr>
          <p:nvPr>
            <p:ph type="ctrTitle"/>
          </p:nvPr>
        </p:nvSpPr>
        <p:spPr>
          <a:xfrm>
            <a:off x="891540" y="2130427"/>
            <a:ext cx="10104121" cy="1470025"/>
          </a:xfrm>
        </p:spPr>
        <p:txBody>
          <a:bodyPr/>
          <a:lstStyle/>
          <a:p>
            <a:r>
              <a:rPr lang="bg-BG"/>
              <a:t>Редакт. стил загл. образец</a:t>
            </a:r>
          </a:p>
        </p:txBody>
      </p:sp>
      <p:sp>
        <p:nvSpPr>
          <p:cNvPr id="3" name="Subtitle 2"/>
          <p:cNvSpPr>
            <a:spLocks noGrp="1"/>
          </p:cNvSpPr>
          <p:nvPr>
            <p:ph type="subTitle" idx="1"/>
          </p:nvPr>
        </p:nvSpPr>
        <p:spPr>
          <a:xfrm>
            <a:off x="1783081" y="3886200"/>
            <a:ext cx="832104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bg-BG"/>
              <a:t>Щракнете за редакция стил подзагл. обр.</a:t>
            </a:r>
          </a:p>
        </p:txBody>
      </p:sp>
    </p:spTree>
    <p:extLst>
      <p:ext uri="{BB962C8B-B14F-4D97-AF65-F5344CB8AC3E}">
        <p14:creationId xmlns:p14="http://schemas.microsoft.com/office/powerpoint/2010/main" val="14485835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Оформление по избор">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a:t>Редакт. стил загл. образец</a:t>
            </a:r>
            <a:endParaRPr lang="bg-BG" dirty="0"/>
          </a:p>
        </p:txBody>
      </p:sp>
      <p:sp>
        <p:nvSpPr>
          <p:cNvPr id="3" name="Text Placeholder 2"/>
          <p:cNvSpPr>
            <a:spLocks noGrp="1"/>
          </p:cNvSpPr>
          <p:nvPr>
            <p:ph idx="1"/>
          </p:nvPr>
        </p:nvSpPr>
        <p:spPr bwMode="auto">
          <a:xfrm>
            <a:off x="594361" y="2133600"/>
            <a:ext cx="1069848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bg-BG" altLang="bg-BG" noProof="0"/>
              <a:t>Щракнете, за да редактирате стиловете на текста в образеца</a:t>
            </a:r>
          </a:p>
          <a:p>
            <a:pPr lvl="1"/>
            <a:r>
              <a:rPr lang="bg-BG" altLang="bg-BG" noProof="0"/>
              <a:t>Второ ниво</a:t>
            </a:r>
          </a:p>
          <a:p>
            <a:pPr lvl="2"/>
            <a:r>
              <a:rPr lang="bg-BG" altLang="bg-BG" noProof="0"/>
              <a:t>Трето ниво</a:t>
            </a:r>
          </a:p>
          <a:p>
            <a:pPr lvl="3"/>
            <a:r>
              <a:rPr lang="bg-BG" altLang="bg-BG" noProof="0"/>
              <a:t>Четвърто ниво</a:t>
            </a:r>
          </a:p>
          <a:p>
            <a:pPr lvl="4"/>
            <a:r>
              <a:rPr lang="bg-BG" altLang="bg-BG" noProof="0"/>
              <a:t>Пето ниво</a:t>
            </a:r>
            <a:endParaRPr lang="bg-BG" altLang="bg-BG" noProof="0" dirty="0"/>
          </a:p>
        </p:txBody>
      </p:sp>
    </p:spTree>
    <p:extLst>
      <p:ext uri="{BB962C8B-B14F-4D97-AF65-F5344CB8AC3E}">
        <p14:creationId xmlns:p14="http://schemas.microsoft.com/office/powerpoint/2010/main" val="1086189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200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94361" y="1206500"/>
            <a:ext cx="10698480"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bg-BG" altLang="bg-BG"/>
              <a:t>Редакт. стил загл. образец</a:t>
            </a:r>
          </a:p>
        </p:txBody>
      </p:sp>
      <p:sp>
        <p:nvSpPr>
          <p:cNvPr id="1027" name="Text Placeholder 2"/>
          <p:cNvSpPr>
            <a:spLocks noGrp="1"/>
          </p:cNvSpPr>
          <p:nvPr>
            <p:ph type="body" idx="1"/>
          </p:nvPr>
        </p:nvSpPr>
        <p:spPr bwMode="auto">
          <a:xfrm>
            <a:off x="594361" y="2133600"/>
            <a:ext cx="10698480"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bg-BG" altLang="bg-BG"/>
              <a:t>Щракнете, за да редактирате стиловете на текста в образеца</a:t>
            </a:r>
          </a:p>
          <a:p>
            <a:pPr lvl="1"/>
            <a:r>
              <a:rPr lang="bg-BG" altLang="bg-BG"/>
              <a:t>Второ ниво</a:t>
            </a:r>
          </a:p>
          <a:p>
            <a:pPr lvl="2"/>
            <a:r>
              <a:rPr lang="bg-BG" altLang="bg-BG"/>
              <a:t>Трето ниво</a:t>
            </a:r>
          </a:p>
          <a:p>
            <a:pPr lvl="3"/>
            <a:r>
              <a:rPr lang="bg-BG" altLang="bg-BG"/>
              <a:t>Четвърто ниво</a:t>
            </a:r>
          </a:p>
          <a:p>
            <a:pPr lvl="4"/>
            <a:r>
              <a:rPr lang="bg-BG" altLang="bg-BG"/>
              <a:t>Пето ниво</a:t>
            </a:r>
          </a:p>
        </p:txBody>
      </p:sp>
      <p:pic>
        <p:nvPicPr>
          <p:cNvPr id="1028" name="Picture 4" descr="blanka_wor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2513" y="266702"/>
            <a:ext cx="9782175" cy="93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5" r:id="rId1"/>
    <p:sldLayoutId id="2147483654" r:id="rId2"/>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ctr" rtl="0" eaLnBrk="1" fontAlgn="base" hangingPunct="1">
        <a:spcBef>
          <a:spcPct val="0"/>
        </a:spcBef>
        <a:spcAft>
          <a:spcPct val="0"/>
        </a:spcAft>
        <a:defRPr sz="3200" kern="1200">
          <a:solidFill>
            <a:schemeClr val="tx1"/>
          </a:solidFill>
          <a:latin typeface="+mj-lt"/>
          <a:ea typeface="+mj-ea"/>
          <a:cs typeface="+mj-cs"/>
        </a:defRPr>
      </a:lvl1pPr>
      <a:lvl2pPr algn="ctr" rtl="0" eaLnBrk="1" fontAlgn="base" hangingPunct="1">
        <a:spcBef>
          <a:spcPct val="0"/>
        </a:spcBef>
        <a:spcAft>
          <a:spcPct val="0"/>
        </a:spcAft>
        <a:defRPr sz="3200">
          <a:solidFill>
            <a:schemeClr val="tx1"/>
          </a:solidFill>
          <a:latin typeface="Calibri" pitchFamily="34" charset="0"/>
        </a:defRPr>
      </a:lvl2pPr>
      <a:lvl3pPr algn="ctr" rtl="0" eaLnBrk="1" fontAlgn="base" hangingPunct="1">
        <a:spcBef>
          <a:spcPct val="0"/>
        </a:spcBef>
        <a:spcAft>
          <a:spcPct val="0"/>
        </a:spcAft>
        <a:defRPr sz="3200">
          <a:solidFill>
            <a:schemeClr val="tx1"/>
          </a:solidFill>
          <a:latin typeface="Calibri" pitchFamily="34" charset="0"/>
        </a:defRPr>
      </a:lvl3pPr>
      <a:lvl4pPr algn="ctr" rtl="0" eaLnBrk="1" fontAlgn="base" hangingPunct="1">
        <a:spcBef>
          <a:spcPct val="0"/>
        </a:spcBef>
        <a:spcAft>
          <a:spcPct val="0"/>
        </a:spcAft>
        <a:defRPr sz="3200">
          <a:solidFill>
            <a:schemeClr val="tx1"/>
          </a:solidFill>
          <a:latin typeface="Calibri" pitchFamily="34" charset="0"/>
        </a:defRPr>
      </a:lvl4pPr>
      <a:lvl5pPr algn="ctr" rtl="0" eaLnBrk="1" fontAlgn="base" hangingPunct="1">
        <a:spcBef>
          <a:spcPct val="0"/>
        </a:spcBef>
        <a:spcAft>
          <a:spcPct val="0"/>
        </a:spcAft>
        <a:defRPr sz="3200">
          <a:solidFill>
            <a:schemeClr val="tx1"/>
          </a:solidFill>
          <a:latin typeface="Calibri" pitchFamily="34" charset="0"/>
        </a:defRPr>
      </a:lvl5pPr>
      <a:lvl6pPr marL="457200" algn="ctr" rtl="0" eaLnBrk="1" fontAlgn="base" hangingPunct="1">
        <a:spcBef>
          <a:spcPct val="0"/>
        </a:spcBef>
        <a:spcAft>
          <a:spcPct val="0"/>
        </a:spcAft>
        <a:defRPr sz="3200">
          <a:solidFill>
            <a:schemeClr val="tx1"/>
          </a:solidFill>
          <a:latin typeface="Calibri" pitchFamily="34" charset="0"/>
        </a:defRPr>
      </a:lvl6pPr>
      <a:lvl7pPr marL="914400" algn="ctr" rtl="0" eaLnBrk="1" fontAlgn="base" hangingPunct="1">
        <a:spcBef>
          <a:spcPct val="0"/>
        </a:spcBef>
        <a:spcAft>
          <a:spcPct val="0"/>
        </a:spcAft>
        <a:defRPr sz="3200">
          <a:solidFill>
            <a:schemeClr val="tx1"/>
          </a:solidFill>
          <a:latin typeface="Calibri" pitchFamily="34" charset="0"/>
        </a:defRPr>
      </a:lvl7pPr>
      <a:lvl8pPr marL="1371600" algn="ctr" rtl="0" eaLnBrk="1" fontAlgn="base" hangingPunct="1">
        <a:spcBef>
          <a:spcPct val="0"/>
        </a:spcBef>
        <a:spcAft>
          <a:spcPct val="0"/>
        </a:spcAft>
        <a:defRPr sz="3200">
          <a:solidFill>
            <a:schemeClr val="tx1"/>
          </a:solidFill>
          <a:latin typeface="Calibri" pitchFamily="34" charset="0"/>
        </a:defRPr>
      </a:lvl8pPr>
      <a:lvl9pPr marL="1828800" algn="ctr" rtl="0" eaLnBrk="1" fontAlgn="base" hangingPunct="1">
        <a:spcBef>
          <a:spcPct val="0"/>
        </a:spcBef>
        <a:spcAft>
          <a:spcPct val="0"/>
        </a:spcAft>
        <a:defRPr sz="32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11.png"/><Relationship Id="rId16"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3" Type="http://schemas.openxmlformats.org/officeDocument/2006/relationships/image" Target="../media/image27.pn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8.png"/></Relationships>
</file>

<file path=ppt/slides/_rels/slide12.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25.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12" Type="http://schemas.openxmlformats.org/officeDocument/2006/relationships/image" Target="../media/image6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20.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png"/><Relationship Id="rId4" Type="http://schemas.openxmlformats.org/officeDocument/2006/relationships/image" Target="../media/image52.png"/><Relationship Id="rId9" Type="http://schemas.openxmlformats.org/officeDocument/2006/relationships/image" Target="../media/image57.png"/></Relationships>
</file>

<file path=ppt/slides/_rels/slide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891540" y="1814961"/>
            <a:ext cx="10104121" cy="1470025"/>
          </a:xfrm>
        </p:spPr>
        <p:txBody>
          <a:bodyPr/>
          <a:lstStyle/>
          <a:p>
            <a:br>
              <a:rPr lang="en-US" sz="2800" dirty="0">
                <a:latin typeface="Cambria" panose="02040503050406030204" pitchFamily="18" charset="0"/>
              </a:rPr>
            </a:br>
            <a:r>
              <a:rPr lang="ru-RU" sz="3300" b="1" dirty="0">
                <a:solidFill>
                  <a:srgbClr val="0070C0"/>
                </a:solidFill>
                <a:latin typeface="Cambria" panose="02040503050406030204" pitchFamily="18" charset="0"/>
                <a:ea typeface="Cambria" pitchFamily="18" charset="0"/>
              </a:rPr>
              <a:t>СИГНАЛИ, ПРОВЕРКИ И</a:t>
            </a:r>
            <a:br>
              <a:rPr lang="ru-RU" sz="3300" b="1" dirty="0">
                <a:solidFill>
                  <a:srgbClr val="0070C0"/>
                </a:solidFill>
                <a:latin typeface="Cambria" panose="02040503050406030204" pitchFamily="18" charset="0"/>
                <a:ea typeface="Cambria" pitchFamily="18" charset="0"/>
              </a:rPr>
            </a:br>
            <a:r>
              <a:rPr lang="ru-RU" sz="3300" b="1" dirty="0">
                <a:solidFill>
                  <a:srgbClr val="0070C0"/>
                </a:solidFill>
                <a:latin typeface="Cambria" panose="02040503050406030204" pitchFamily="18" charset="0"/>
                <a:ea typeface="Cambria" pitchFamily="18" charset="0"/>
              </a:rPr>
              <a:t>ИНФОРМАЦИОНЕН НАТИСК</a:t>
            </a:r>
            <a:br>
              <a:rPr lang="ru-RU" sz="3300" b="1" dirty="0">
                <a:solidFill>
                  <a:srgbClr val="0070C0"/>
                </a:solidFill>
                <a:latin typeface="Cambria" panose="02040503050406030204" pitchFamily="18" charset="0"/>
                <a:ea typeface="Cambria" pitchFamily="18" charset="0"/>
              </a:rPr>
            </a:br>
            <a:r>
              <a:rPr lang="ru-RU" sz="3300" b="1" dirty="0">
                <a:solidFill>
                  <a:srgbClr val="0070C0"/>
                </a:solidFill>
                <a:latin typeface="Cambria" panose="02040503050406030204" pitchFamily="18" charset="0"/>
                <a:ea typeface="Cambria" pitchFamily="18" charset="0"/>
              </a:rPr>
              <a:t>ВЪРХУ МАГИСТРАТИ</a:t>
            </a:r>
            <a:br>
              <a:rPr lang="ru-RU" sz="3300" b="1" dirty="0">
                <a:solidFill>
                  <a:srgbClr val="0070C0"/>
                </a:solidFill>
                <a:latin typeface="Cambria" panose="02040503050406030204" pitchFamily="18" charset="0"/>
                <a:ea typeface="Cambria" pitchFamily="18" charset="0"/>
              </a:rPr>
            </a:br>
            <a:br>
              <a:rPr lang="ru-RU" sz="2800" b="1" dirty="0">
                <a:solidFill>
                  <a:srgbClr val="0070C0"/>
                </a:solidFill>
                <a:latin typeface="Cambria" panose="02040503050406030204" pitchFamily="18" charset="0"/>
                <a:ea typeface="Cambria" pitchFamily="18" charset="0"/>
              </a:rPr>
            </a:br>
            <a:r>
              <a:rPr lang="ru-RU" sz="2800" b="1" dirty="0">
                <a:solidFill>
                  <a:srgbClr val="0070C0"/>
                </a:solidFill>
                <a:latin typeface="Cambria" panose="02040503050406030204" pitchFamily="18" charset="0"/>
                <a:ea typeface="Cambria" pitchFamily="18" charset="0"/>
              </a:rPr>
              <a:t>Механизми, институционални филтри</a:t>
            </a:r>
            <a:br>
              <a:rPr lang="ru-RU" sz="2800" b="1" dirty="0">
                <a:solidFill>
                  <a:srgbClr val="0070C0"/>
                </a:solidFill>
                <a:latin typeface="Cambria" panose="02040503050406030204" pitchFamily="18" charset="0"/>
                <a:ea typeface="Cambria" pitchFamily="18" charset="0"/>
              </a:rPr>
            </a:br>
            <a:r>
              <a:rPr lang="ru-RU" sz="2800" b="1" dirty="0">
                <a:solidFill>
                  <a:srgbClr val="0070C0"/>
                </a:solidFill>
                <a:latin typeface="Cambria" panose="02040503050406030204" pitchFamily="18" charset="0"/>
                <a:ea typeface="Cambria" pitchFamily="18" charset="0"/>
              </a:rPr>
              <a:t>и рискове от мафиотизация</a:t>
            </a:r>
            <a:br>
              <a:rPr lang="ru-RU" sz="2800" b="1" dirty="0">
                <a:solidFill>
                  <a:srgbClr val="0070C0"/>
                </a:solidFill>
                <a:latin typeface="Cambria" panose="02040503050406030204" pitchFamily="18" charset="0"/>
                <a:ea typeface="Cambria" pitchFamily="18" charset="0"/>
              </a:rPr>
            </a:br>
            <a:endParaRPr lang="en-US" sz="2800" dirty="0">
              <a:solidFill>
                <a:srgbClr val="0070C0"/>
              </a:solidFill>
              <a:latin typeface="Cambria" panose="02040503050406030204" pitchFamily="18" charset="0"/>
              <a:ea typeface="Cambria" pitchFamily="18" charset="0"/>
            </a:endParaRPr>
          </a:p>
        </p:txBody>
      </p:sp>
      <p:sp>
        <p:nvSpPr>
          <p:cNvPr id="3" name="Subtitle 2"/>
          <p:cNvSpPr>
            <a:spLocks noGrp="1"/>
          </p:cNvSpPr>
          <p:nvPr>
            <p:ph type="subTitle" idx="1"/>
          </p:nvPr>
        </p:nvSpPr>
        <p:spPr>
          <a:xfrm>
            <a:off x="1783081" y="5661248"/>
            <a:ext cx="8321040" cy="1008112"/>
          </a:xfrm>
        </p:spPr>
        <p:txBody>
          <a:bodyPr rtlCol="0">
            <a:normAutofit/>
          </a:bodyPr>
          <a:lstStyle/>
          <a:p>
            <a:pPr fontAlgn="auto">
              <a:spcAft>
                <a:spcPts val="0"/>
              </a:spcAft>
              <a:defRPr/>
            </a:pPr>
            <a:r>
              <a:rPr lang="bg-BG" sz="2000" b="1" dirty="0">
                <a:solidFill>
                  <a:schemeClr val="accent1">
                    <a:lumMod val="50000"/>
                  </a:schemeClr>
                </a:solidFill>
                <a:latin typeface="Cambria" panose="02040503050406030204" pitchFamily="18" charset="0"/>
              </a:rPr>
              <a:t>ДОЦ.Д-Р ИВА ПУШКАРОВА, </a:t>
            </a:r>
          </a:p>
          <a:p>
            <a:pPr fontAlgn="auto">
              <a:spcAft>
                <a:spcPts val="0"/>
              </a:spcAft>
              <a:defRPr/>
            </a:pPr>
            <a:r>
              <a:rPr lang="bg-BG" sz="2000" b="1" dirty="0">
                <a:solidFill>
                  <a:schemeClr val="accent1">
                    <a:lumMod val="50000"/>
                  </a:schemeClr>
                </a:solidFill>
                <a:latin typeface="Cambria" panose="02040503050406030204" pitchFamily="18" charset="0"/>
              </a:rPr>
              <a:t>СУ ,,Св. Климент Охридски“</a:t>
            </a:r>
          </a:p>
        </p:txBody>
      </p:sp>
    </p:spTree>
    <p:extLst>
      <p:ext uri="{BB962C8B-B14F-4D97-AF65-F5344CB8AC3E}">
        <p14:creationId xmlns:p14="http://schemas.microsoft.com/office/powerpoint/2010/main" val="9871282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090"/>
            <a:ext cx="11887200" cy="782638"/>
          </a:xfrm>
        </p:spPr>
        <p:txBody>
          <a:bodyPr/>
          <a:lstStyle/>
          <a:p>
            <a:r>
              <a:rPr lang="bg-BG" sz="2400" b="1" cap="all" dirty="0">
                <a:solidFill>
                  <a:schemeClr val="accent5">
                    <a:lumMod val="50000"/>
                  </a:schemeClr>
                </a:solidFill>
                <a:latin typeface="Times New Roman" panose="02020603050405020304" pitchFamily="18" charset="0"/>
                <a:cs typeface="Times New Roman" panose="02020603050405020304" pitchFamily="18" charset="0"/>
              </a:rPr>
              <a:t>ЕМПИРИЧНА ОСНОВА</a:t>
            </a:r>
            <a:endParaRPr lang="bg-BG" sz="2400" b="1" dirty="0">
              <a:solidFill>
                <a:schemeClr val="accent5">
                  <a:lumMod val="50000"/>
                </a:schemeClr>
              </a:solidFill>
              <a:latin typeface="Times New Roman" panose="02020603050405020304" pitchFamily="18" charset="0"/>
              <a:cs typeface="Times New Roman" panose="02020603050405020304" pitchFamily="18" charset="0"/>
            </a:endParaRPr>
          </a:p>
        </p:txBody>
      </p:sp>
      <p:cxnSp>
        <p:nvCxnSpPr>
          <p:cNvPr id="5" name="Straight Connector 4"/>
          <p:cNvCxnSpPr/>
          <p:nvPr/>
        </p:nvCxnSpPr>
        <p:spPr>
          <a:xfrm>
            <a:off x="182960" y="908720"/>
            <a:ext cx="11593288"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8" name="Table 7"/>
          <p:cNvGraphicFramePr>
            <a:graphicFrameLocks noGrp="1"/>
          </p:cNvGraphicFramePr>
          <p:nvPr>
            <p:extLst>
              <p:ext uri="{D42A27DB-BD31-4B8C-83A1-F6EECF244321}">
                <p14:modId xmlns:p14="http://schemas.microsoft.com/office/powerpoint/2010/main" val="1909052094"/>
              </p:ext>
            </p:extLst>
          </p:nvPr>
        </p:nvGraphicFramePr>
        <p:xfrm>
          <a:off x="0" y="1102117"/>
          <a:ext cx="11887200" cy="5639251"/>
        </p:xfrm>
        <a:graphic>
          <a:graphicData uri="http://schemas.openxmlformats.org/drawingml/2006/table">
            <a:tbl>
              <a:tblPr firstRow="1" bandRow="1">
                <a:tableStyleId>{5C22544A-7EE6-4342-B048-85BDC9FD1C3A}</a:tableStyleId>
              </a:tblPr>
              <a:tblGrid>
                <a:gridCol w="5295528">
                  <a:extLst>
                    <a:ext uri="{9D8B030D-6E8A-4147-A177-3AD203B41FA5}">
                      <a16:colId xmlns:a16="http://schemas.microsoft.com/office/drawing/2014/main" val="20000"/>
                    </a:ext>
                  </a:extLst>
                </a:gridCol>
                <a:gridCol w="6591672">
                  <a:extLst>
                    <a:ext uri="{9D8B030D-6E8A-4147-A177-3AD203B41FA5}">
                      <a16:colId xmlns:a16="http://schemas.microsoft.com/office/drawing/2014/main" val="20001"/>
                    </a:ext>
                  </a:extLst>
                </a:gridCol>
              </a:tblGrid>
              <a:tr h="511265">
                <a:tc>
                  <a:txBody>
                    <a:bodyPr/>
                    <a:lstStyle/>
                    <a:p>
                      <a:r>
                        <a:rPr lang="bg-BG" sz="2200" dirty="0">
                          <a:latin typeface="Cambria" pitchFamily="18" charset="0"/>
                          <a:ea typeface="Cambria" pitchFamily="18" charset="0"/>
                        </a:rPr>
                        <a:t>данни</a:t>
                      </a:r>
                    </a:p>
                  </a:txBody>
                  <a:tcPr/>
                </a:tc>
                <a:tc>
                  <a:txBody>
                    <a:bodyPr/>
                    <a:lstStyle/>
                    <a:p>
                      <a:r>
                        <a:rPr lang="bg-BG" sz="2200" dirty="0">
                          <a:latin typeface="Cambria" pitchFamily="18" charset="0"/>
                          <a:ea typeface="Cambria" pitchFamily="18" charset="0"/>
                        </a:rPr>
                        <a:t>Какво се изследва с тях</a:t>
                      </a:r>
                    </a:p>
                  </a:txBody>
                  <a:tcPr/>
                </a:tc>
                <a:extLst>
                  <a:ext uri="{0D108BD9-81ED-4DB2-BD59-A6C34878D82A}">
                    <a16:rowId xmlns:a16="http://schemas.microsoft.com/office/drawing/2014/main" val="10000"/>
                  </a:ext>
                </a:extLst>
              </a:tr>
              <a:tr h="1254695">
                <a:tc>
                  <a:txBody>
                    <a:bodyPr/>
                    <a:lstStyle/>
                    <a:p>
                      <a:r>
                        <a:rPr lang="ru-RU" sz="2250" dirty="0">
                          <a:latin typeface="Cambria" panose="02040503050406030204" pitchFamily="18" charset="0"/>
                          <a:ea typeface="Cambria" pitchFamily="18" charset="0"/>
                        </a:rPr>
                        <a:t>982 прокурорски преписки и 1178 акта на СпП, СГП и надзорни прокурорски структури за 1998–2023 г. </a:t>
                      </a:r>
                      <a:endParaRPr lang="bg-BG" sz="2250" dirty="0">
                        <a:latin typeface="Cambria" pitchFamily="18" charset="0"/>
                        <a:ea typeface="Cambria" pitchFamily="18" charset="0"/>
                      </a:endParaRPr>
                    </a:p>
                  </a:txBody>
                  <a:tcPr/>
                </a:tc>
                <a:tc>
                  <a:txBody>
                    <a:bodyPr/>
                    <a:lstStyle/>
                    <a:p>
                      <a:r>
                        <a:rPr lang="ru-RU" sz="2250" dirty="0">
                          <a:latin typeface="Cambria" panose="02040503050406030204" pitchFamily="18" charset="0"/>
                        </a:rPr>
                        <a:t>времева динамика, институционална концентрация и множественост на процесуалните движения</a:t>
                      </a:r>
                      <a:endParaRPr lang="bg-BG" sz="2250" dirty="0">
                        <a:latin typeface="Cambria" pitchFamily="18" charset="0"/>
                        <a:ea typeface="Cambria" pitchFamily="18" charset="0"/>
                      </a:endParaRPr>
                    </a:p>
                  </a:txBody>
                  <a:tcPr/>
                </a:tc>
                <a:extLst>
                  <a:ext uri="{0D108BD9-81ED-4DB2-BD59-A6C34878D82A}">
                    <a16:rowId xmlns:a16="http://schemas.microsoft.com/office/drawing/2014/main" val="10001"/>
                  </a:ext>
                </a:extLst>
              </a:tr>
              <a:tr h="839936">
                <a:tc>
                  <a:txBody>
                    <a:bodyPr/>
                    <a:lstStyle/>
                    <a:p>
                      <a:r>
                        <a:rPr lang="ru-RU" sz="2250" dirty="0">
                          <a:latin typeface="Cambria" panose="02040503050406030204" pitchFamily="18" charset="0"/>
                        </a:rPr>
                        <a:t>226 прокурорски акта, 2010 г. - 2023 г., СГП и контролни инстанции </a:t>
                      </a:r>
                      <a:endParaRPr lang="bg-BG" sz="2250" dirty="0">
                        <a:latin typeface="Cambria" pitchFamily="18" charset="0"/>
                        <a:ea typeface="Cambria" pitchFamily="18" charset="0"/>
                      </a:endParaRPr>
                    </a:p>
                  </a:txBody>
                  <a:tcPr/>
                </a:tc>
                <a:tc>
                  <a:txBody>
                    <a:bodyPr/>
                    <a:lstStyle/>
                    <a:p>
                      <a:r>
                        <a:rPr lang="ru-RU" sz="2250" dirty="0">
                          <a:latin typeface="Cambria" panose="02040503050406030204" pitchFamily="18" charset="0"/>
                        </a:rPr>
                        <a:t>съдържание на сигналите, предмет на проверките и резултата, отразен в крайния акт</a:t>
                      </a:r>
                      <a:endParaRPr lang="bg-BG" sz="2250" dirty="0">
                        <a:latin typeface="Cambria" pitchFamily="18" charset="0"/>
                        <a:ea typeface="Cambria" pitchFamily="18" charset="0"/>
                      </a:endParaRPr>
                    </a:p>
                  </a:txBody>
                  <a:tcPr/>
                </a:tc>
                <a:extLst>
                  <a:ext uri="{0D108BD9-81ED-4DB2-BD59-A6C34878D82A}">
                    <a16:rowId xmlns:a16="http://schemas.microsoft.com/office/drawing/2014/main" val="10002"/>
                  </a:ext>
                </a:extLst>
              </a:tr>
              <a:tr h="1570315">
                <a:tc>
                  <a:txBody>
                    <a:bodyPr/>
                    <a:lstStyle/>
                    <a:p>
                      <a:r>
                        <a:rPr lang="ru-RU" sz="2250" dirty="0">
                          <a:latin typeface="Cambria" panose="02040503050406030204" pitchFamily="18" charset="0"/>
                        </a:rPr>
                        <a:t>400 картографирани преписки от масив от 571 акта, юли 2018 г. - юли 2022 г.</a:t>
                      </a:r>
                      <a:endParaRPr lang="bg-BG" sz="2250" dirty="0">
                        <a:latin typeface="Cambria" pitchFamily="18" charset="0"/>
                        <a:ea typeface="Cambria" pitchFamily="18" charset="0"/>
                      </a:endParaRPr>
                    </a:p>
                  </a:txBody>
                  <a:tcPr/>
                </a:tc>
                <a:tc>
                  <a:txBody>
                    <a:bodyPr/>
                    <a:lstStyle/>
                    <a:p>
                      <a:r>
                        <a:rPr lang="ru-RU" sz="2250" dirty="0">
                          <a:latin typeface="Cambria" panose="02040503050406030204" pitchFamily="18" charset="0"/>
                        </a:rPr>
                        <a:t>развитие на всяка преписка, включените органи, информационния и персоналния обхват, продължителност, резултат и действие на институционалните филтри</a:t>
                      </a:r>
                      <a:endParaRPr lang="bg-BG" sz="2250" dirty="0">
                        <a:latin typeface="Cambria" pitchFamily="18" charset="0"/>
                        <a:ea typeface="Cambria" pitchFamily="18" charset="0"/>
                      </a:endParaRPr>
                    </a:p>
                  </a:txBody>
                  <a:tcPr/>
                </a:tc>
                <a:extLst>
                  <a:ext uri="{0D108BD9-81ED-4DB2-BD59-A6C34878D82A}">
                    <a16:rowId xmlns:a16="http://schemas.microsoft.com/office/drawing/2014/main" val="10003"/>
                  </a:ext>
                </a:extLst>
              </a:tr>
              <a:tr h="1205125">
                <a:tc>
                  <a:txBody>
                    <a:bodyPr/>
                    <a:lstStyle/>
                    <a:p>
                      <a:r>
                        <a:rPr lang="ru-RU" sz="2250" dirty="0">
                          <a:latin typeface="Cambria" panose="02040503050406030204" pitchFamily="18" charset="0"/>
                        </a:rPr>
                        <a:t>данни на НБКСРС,  2017–31 юли 2026 г. относно искания за СРС, разрешения, откази, изготвени ВДС, сигнали и извършени проверки </a:t>
                      </a:r>
                      <a:endParaRPr lang="bg-BG" sz="2250" dirty="0">
                        <a:latin typeface="Cambria" pitchFamily="18" charset="0"/>
                        <a:ea typeface="Cambria" pitchFamily="18" charset="0"/>
                      </a:endParaRPr>
                    </a:p>
                  </a:txBody>
                  <a:tcPr/>
                </a:tc>
                <a:tc>
                  <a:txBody>
                    <a:bodyPr/>
                    <a:lstStyle/>
                    <a:p>
                      <a:r>
                        <a:rPr lang="ru-RU" sz="2250" dirty="0">
                          <a:latin typeface="Cambria" panose="02040503050406030204" pitchFamily="18" charset="0"/>
                        </a:rPr>
                        <a:t>чрез него се изследва най-интензивната форма на информационно проникване в личната и професионалната сфера на магистрата</a:t>
                      </a:r>
                      <a:endParaRPr lang="bg-BG" sz="2250" dirty="0">
                        <a:latin typeface="Cambria" pitchFamily="18" charset="0"/>
                        <a:ea typeface="Cambria" pitchFamily="18" charset="0"/>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276201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090"/>
            <a:ext cx="11887200" cy="782638"/>
          </a:xfrm>
        </p:spPr>
        <p:txBody>
          <a:bodyPr/>
          <a:lstStyle/>
          <a:p>
            <a:r>
              <a:rPr lang="bg-BG" sz="2400" b="1" cap="all" dirty="0">
                <a:solidFill>
                  <a:schemeClr val="accent5">
                    <a:lumMod val="50000"/>
                  </a:schemeClr>
                </a:solidFill>
                <a:latin typeface="Times New Roman" panose="02020603050405020304" pitchFamily="18" charset="0"/>
                <a:cs typeface="Times New Roman" panose="02020603050405020304" pitchFamily="18" charset="0"/>
              </a:rPr>
              <a:t>СИГНАЛИ С ПОТЕНЦИАЛ ДА ЗАДЕЙСТВАТ МЕХАНИЗЪМ НА НАТИСК</a:t>
            </a:r>
            <a:endParaRPr lang="bg-BG" sz="2400" b="1" dirty="0">
              <a:solidFill>
                <a:schemeClr val="accent5">
                  <a:lumMod val="50000"/>
                </a:schemeClr>
              </a:solidFill>
              <a:latin typeface="Times New Roman" panose="02020603050405020304" pitchFamily="18" charset="0"/>
              <a:cs typeface="Times New Roman" panose="02020603050405020304" pitchFamily="18" charset="0"/>
            </a:endParaRPr>
          </a:p>
        </p:txBody>
      </p:sp>
      <p:cxnSp>
        <p:nvCxnSpPr>
          <p:cNvPr id="5" name="Straight Connector 4"/>
          <p:cNvCxnSpPr/>
          <p:nvPr/>
        </p:nvCxnSpPr>
        <p:spPr>
          <a:xfrm>
            <a:off x="182960" y="908720"/>
            <a:ext cx="11593288"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0" name="Content Placeholder 2"/>
          <p:cNvSpPr txBox="1">
            <a:spLocks/>
          </p:cNvSpPr>
          <p:nvPr/>
        </p:nvSpPr>
        <p:spPr bwMode="auto">
          <a:xfrm>
            <a:off x="110952" y="1052736"/>
            <a:ext cx="11161240"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ru-RU" sz="2300" b="1" dirty="0">
                <a:latin typeface="Cambria" panose="02040503050406030204" pitchFamily="18" charset="0"/>
              </a:rPr>
              <a:t>Видове сигнали </a:t>
            </a:r>
          </a:p>
          <a:p>
            <a:pPr marL="0" indent="0">
              <a:buNone/>
            </a:pPr>
            <a:r>
              <a:rPr lang="ru-RU" sz="2300" dirty="0">
                <a:latin typeface="Cambria" panose="02040503050406030204" pitchFamily="18" charset="0"/>
              </a:rPr>
              <a:t>1. Криминализиране на процесуално несъгласие</a:t>
            </a:r>
          </a:p>
          <a:p>
            <a:pPr marL="0" indent="0">
              <a:buNone/>
            </a:pPr>
            <a:r>
              <a:rPr lang="ru-RU" sz="2300" dirty="0">
                <a:latin typeface="Cambria" panose="02040503050406030204" pitchFamily="18" charset="0"/>
              </a:rPr>
              <a:t>2. Персонализиране на институционалния акт</a:t>
            </a:r>
          </a:p>
          <a:p>
            <a:pPr marL="0" indent="0">
              <a:buNone/>
            </a:pPr>
            <a:r>
              <a:rPr lang="ru-RU" sz="2300" dirty="0">
                <a:latin typeface="Cambria" panose="02040503050406030204" pitchFamily="18" charset="0"/>
              </a:rPr>
              <a:t>3. Замяна на факти с правен етикет / оценка</a:t>
            </a:r>
          </a:p>
          <a:p>
            <a:pPr marL="0" indent="0">
              <a:buNone/>
            </a:pPr>
            <a:r>
              <a:rPr lang="ru-RU" sz="2300" dirty="0">
                <a:latin typeface="Cambria" panose="02040503050406030204" pitchFamily="18" charset="0"/>
              </a:rPr>
              <a:t>4. Смесване на контролни режими</a:t>
            </a:r>
          </a:p>
          <a:p>
            <a:pPr marL="0" indent="0">
              <a:buNone/>
            </a:pPr>
            <a:r>
              <a:rPr lang="ru-RU" sz="2300" dirty="0">
                <a:latin typeface="Cambria" panose="02040503050406030204" pitchFamily="18" charset="0"/>
              </a:rPr>
              <a:t>5. Серийно и групово таргетиране</a:t>
            </a:r>
          </a:p>
        </p:txBody>
      </p:sp>
      <p:graphicFrame>
        <p:nvGraphicFramePr>
          <p:cNvPr id="6" name="Table 5"/>
          <p:cNvGraphicFramePr>
            <a:graphicFrameLocks noGrp="1"/>
          </p:cNvGraphicFramePr>
          <p:nvPr>
            <p:extLst>
              <p:ext uri="{D42A27DB-BD31-4B8C-83A1-F6EECF244321}">
                <p14:modId xmlns:p14="http://schemas.microsoft.com/office/powerpoint/2010/main" val="908965842"/>
              </p:ext>
            </p:extLst>
          </p:nvPr>
        </p:nvGraphicFramePr>
        <p:xfrm>
          <a:off x="182960" y="3737288"/>
          <a:ext cx="11593288" cy="3120514"/>
        </p:xfrm>
        <a:graphic>
          <a:graphicData uri="http://schemas.openxmlformats.org/drawingml/2006/table">
            <a:tbl>
              <a:tblPr firstRow="1" firstCol="1" bandRow="1">
                <a:tableStyleId>{5C22544A-7EE6-4342-B048-85BDC9FD1C3A}</a:tableStyleId>
              </a:tblPr>
              <a:tblGrid>
                <a:gridCol w="9100108">
                  <a:extLst>
                    <a:ext uri="{9D8B030D-6E8A-4147-A177-3AD203B41FA5}">
                      <a16:colId xmlns:a16="http://schemas.microsoft.com/office/drawing/2014/main" val="20000"/>
                    </a:ext>
                  </a:extLst>
                </a:gridCol>
                <a:gridCol w="2493180">
                  <a:extLst>
                    <a:ext uri="{9D8B030D-6E8A-4147-A177-3AD203B41FA5}">
                      <a16:colId xmlns:a16="http://schemas.microsoft.com/office/drawing/2014/main" val="20001"/>
                    </a:ext>
                  </a:extLst>
                </a:gridCol>
              </a:tblGrid>
              <a:tr h="651571">
                <a:tc>
                  <a:txBody>
                    <a:bodyPr/>
                    <a:lstStyle/>
                    <a:p>
                      <a:pPr marL="0" marR="0" algn="l">
                        <a:lnSpc>
                          <a:spcPct val="115000"/>
                        </a:lnSpc>
                        <a:spcBef>
                          <a:spcPts val="0"/>
                        </a:spcBef>
                        <a:spcAft>
                          <a:spcPts val="0"/>
                        </a:spcAft>
                      </a:pPr>
                      <a:r>
                        <a:rPr lang="bg-BG" sz="2200" dirty="0">
                          <a:effectLst/>
                          <a:latin typeface="Cambria" pitchFamily="18" charset="0"/>
                          <a:ea typeface="Cambria" pitchFamily="18" charset="0"/>
                        </a:rPr>
                        <a:t>Краен резултат (корпус:226)</a:t>
                      </a:r>
                      <a:endParaRPr lang="en-US" sz="2200" dirty="0">
                        <a:effectLst/>
                        <a:latin typeface="Cambria" pitchFamily="18" charset="0"/>
                        <a:ea typeface="Cambria" pitchFamily="18" charset="0"/>
                        <a:cs typeface="Times New Roman"/>
                      </a:endParaRPr>
                    </a:p>
                  </a:txBody>
                  <a:tcPr marL="63500" marR="63500" marT="50800" marB="50800" anchor="ctr"/>
                </a:tc>
                <a:tc>
                  <a:txBody>
                    <a:bodyPr/>
                    <a:lstStyle/>
                    <a:p>
                      <a:pPr marL="0" marR="0" indent="27940" algn="ctr">
                        <a:lnSpc>
                          <a:spcPct val="115000"/>
                        </a:lnSpc>
                        <a:spcBef>
                          <a:spcPts val="0"/>
                        </a:spcBef>
                        <a:spcAft>
                          <a:spcPts val="0"/>
                        </a:spcAft>
                      </a:pPr>
                      <a:r>
                        <a:rPr lang="bg-BG" sz="2200" dirty="0">
                          <a:effectLst/>
                          <a:latin typeface="Cambria" pitchFamily="18" charset="0"/>
                          <a:ea typeface="Cambria" pitchFamily="18" charset="0"/>
                        </a:rPr>
                        <a:t>Брой актове</a:t>
                      </a:r>
                      <a:endParaRPr lang="en-US" sz="2200" dirty="0">
                        <a:effectLst/>
                        <a:latin typeface="Cambria" pitchFamily="18" charset="0"/>
                        <a:ea typeface="Cambria" pitchFamily="18" charset="0"/>
                        <a:cs typeface="Times New Roman"/>
                      </a:endParaRPr>
                    </a:p>
                  </a:txBody>
                  <a:tcPr marL="63500" marR="63500" marT="50800" marB="50800" anchor="ctr"/>
                </a:tc>
                <a:extLst>
                  <a:ext uri="{0D108BD9-81ED-4DB2-BD59-A6C34878D82A}">
                    <a16:rowId xmlns:a16="http://schemas.microsoft.com/office/drawing/2014/main" val="10000"/>
                  </a:ext>
                </a:extLst>
              </a:tr>
              <a:tr h="405401">
                <a:tc>
                  <a:txBody>
                    <a:bodyPr/>
                    <a:lstStyle/>
                    <a:p>
                      <a:pPr marL="0" marR="0" algn="l">
                        <a:lnSpc>
                          <a:spcPct val="115000"/>
                        </a:lnSpc>
                        <a:spcBef>
                          <a:spcPts val="0"/>
                        </a:spcBef>
                        <a:spcAft>
                          <a:spcPts val="0"/>
                        </a:spcAft>
                      </a:pPr>
                      <a:r>
                        <a:rPr lang="bg-BG" sz="2200">
                          <a:effectLst/>
                          <a:latin typeface="Cambria" pitchFamily="18" charset="0"/>
                          <a:ea typeface="Cambria" pitchFamily="18" charset="0"/>
                        </a:rPr>
                        <a:t>Отказ или потвърждение на отказ</a:t>
                      </a:r>
                      <a:endParaRPr lang="en-US" sz="2200">
                        <a:effectLst/>
                        <a:latin typeface="Cambria" pitchFamily="18" charset="0"/>
                        <a:ea typeface="Cambria" pitchFamily="18" charset="0"/>
                        <a:cs typeface="Times New Roman"/>
                      </a:endParaRPr>
                    </a:p>
                  </a:txBody>
                  <a:tcPr marL="63500" marR="63500" marT="50800" marB="50800"/>
                </a:tc>
                <a:tc>
                  <a:txBody>
                    <a:bodyPr/>
                    <a:lstStyle/>
                    <a:p>
                      <a:pPr marL="0" marR="0" indent="27940" algn="ctr">
                        <a:lnSpc>
                          <a:spcPct val="115000"/>
                        </a:lnSpc>
                        <a:spcBef>
                          <a:spcPts val="0"/>
                        </a:spcBef>
                        <a:spcAft>
                          <a:spcPts val="0"/>
                        </a:spcAft>
                      </a:pPr>
                      <a:r>
                        <a:rPr lang="bg-BG" sz="2200" dirty="0">
                          <a:effectLst/>
                          <a:latin typeface="Cambria" pitchFamily="18" charset="0"/>
                          <a:ea typeface="Cambria" pitchFamily="18" charset="0"/>
                        </a:rPr>
                        <a:t>195</a:t>
                      </a:r>
                      <a:endParaRPr lang="en-US" sz="2200" dirty="0">
                        <a:effectLst/>
                        <a:latin typeface="Cambria" pitchFamily="18" charset="0"/>
                        <a:ea typeface="Cambria" pitchFamily="18" charset="0"/>
                        <a:cs typeface="Times New Roman"/>
                      </a:endParaRPr>
                    </a:p>
                  </a:txBody>
                  <a:tcPr marL="63500" marR="63500" marT="50800" marB="50800"/>
                </a:tc>
                <a:extLst>
                  <a:ext uri="{0D108BD9-81ED-4DB2-BD59-A6C34878D82A}">
                    <a16:rowId xmlns:a16="http://schemas.microsoft.com/office/drawing/2014/main" val="10001"/>
                  </a:ext>
                </a:extLst>
              </a:tr>
              <a:tr h="405401">
                <a:tc>
                  <a:txBody>
                    <a:bodyPr/>
                    <a:lstStyle/>
                    <a:p>
                      <a:pPr marL="0" marR="0" algn="l">
                        <a:lnSpc>
                          <a:spcPct val="115000"/>
                        </a:lnSpc>
                        <a:spcBef>
                          <a:spcPts val="0"/>
                        </a:spcBef>
                        <a:spcAft>
                          <a:spcPts val="0"/>
                        </a:spcAft>
                      </a:pPr>
                      <a:r>
                        <a:rPr lang="bg-BG" sz="2200">
                          <a:effectLst/>
                          <a:latin typeface="Cambria" pitchFamily="18" charset="0"/>
                          <a:ea typeface="Cambria" pitchFamily="18" charset="0"/>
                        </a:rPr>
                        <a:t>Прекратяване</a:t>
                      </a:r>
                      <a:endParaRPr lang="en-US" sz="2200">
                        <a:effectLst/>
                        <a:latin typeface="Cambria" pitchFamily="18" charset="0"/>
                        <a:ea typeface="Cambria" pitchFamily="18" charset="0"/>
                        <a:cs typeface="Times New Roman"/>
                      </a:endParaRPr>
                    </a:p>
                  </a:txBody>
                  <a:tcPr marL="63500" marR="63500" marT="50800" marB="50800"/>
                </a:tc>
                <a:tc>
                  <a:txBody>
                    <a:bodyPr/>
                    <a:lstStyle/>
                    <a:p>
                      <a:pPr marL="0" marR="0" indent="27940" algn="ctr">
                        <a:lnSpc>
                          <a:spcPct val="115000"/>
                        </a:lnSpc>
                        <a:spcBef>
                          <a:spcPts val="0"/>
                        </a:spcBef>
                        <a:spcAft>
                          <a:spcPts val="0"/>
                        </a:spcAft>
                      </a:pPr>
                      <a:r>
                        <a:rPr lang="bg-BG" sz="2200" dirty="0">
                          <a:effectLst/>
                          <a:latin typeface="Cambria" pitchFamily="18" charset="0"/>
                          <a:ea typeface="Cambria" pitchFamily="18" charset="0"/>
                        </a:rPr>
                        <a:t>15</a:t>
                      </a:r>
                      <a:endParaRPr lang="en-US" sz="2200" dirty="0">
                        <a:effectLst/>
                        <a:latin typeface="Cambria" pitchFamily="18" charset="0"/>
                        <a:ea typeface="Cambria" pitchFamily="18" charset="0"/>
                        <a:cs typeface="Times New Roman"/>
                      </a:endParaRPr>
                    </a:p>
                  </a:txBody>
                  <a:tcPr marL="63500" marR="63500" marT="50800" marB="50800"/>
                </a:tc>
                <a:extLst>
                  <a:ext uri="{0D108BD9-81ED-4DB2-BD59-A6C34878D82A}">
                    <a16:rowId xmlns:a16="http://schemas.microsoft.com/office/drawing/2014/main" val="10002"/>
                  </a:ext>
                </a:extLst>
              </a:tr>
              <a:tr h="405401">
                <a:tc>
                  <a:txBody>
                    <a:bodyPr/>
                    <a:lstStyle/>
                    <a:p>
                      <a:pPr marL="0" marR="0" algn="l">
                        <a:lnSpc>
                          <a:spcPct val="115000"/>
                        </a:lnSpc>
                        <a:spcBef>
                          <a:spcPts val="0"/>
                        </a:spcBef>
                        <a:spcAft>
                          <a:spcPts val="0"/>
                        </a:spcAft>
                      </a:pPr>
                      <a:r>
                        <a:rPr lang="bg-BG" sz="2200">
                          <a:effectLst/>
                          <a:latin typeface="Cambria" pitchFamily="18" charset="0"/>
                          <a:ea typeface="Cambria" pitchFamily="18" charset="0"/>
                        </a:rPr>
                        <a:t>Отказ и прекратяване</a:t>
                      </a:r>
                      <a:endParaRPr lang="en-US" sz="2200">
                        <a:effectLst/>
                        <a:latin typeface="Cambria" pitchFamily="18" charset="0"/>
                        <a:ea typeface="Cambria" pitchFamily="18" charset="0"/>
                        <a:cs typeface="Times New Roman"/>
                      </a:endParaRPr>
                    </a:p>
                  </a:txBody>
                  <a:tcPr marL="63500" marR="63500" marT="50800" marB="50800"/>
                </a:tc>
                <a:tc>
                  <a:txBody>
                    <a:bodyPr/>
                    <a:lstStyle/>
                    <a:p>
                      <a:pPr marL="0" marR="0" indent="27940" algn="ctr">
                        <a:lnSpc>
                          <a:spcPct val="115000"/>
                        </a:lnSpc>
                        <a:spcBef>
                          <a:spcPts val="0"/>
                        </a:spcBef>
                        <a:spcAft>
                          <a:spcPts val="0"/>
                        </a:spcAft>
                      </a:pPr>
                      <a:r>
                        <a:rPr lang="bg-BG" sz="2200" dirty="0">
                          <a:effectLst/>
                          <a:latin typeface="Cambria" pitchFamily="18" charset="0"/>
                          <a:ea typeface="Cambria" pitchFamily="18" charset="0"/>
                        </a:rPr>
                        <a:t>7</a:t>
                      </a:r>
                      <a:endParaRPr lang="en-US" sz="2200" dirty="0">
                        <a:effectLst/>
                        <a:latin typeface="Cambria" pitchFamily="18" charset="0"/>
                        <a:ea typeface="Cambria" pitchFamily="18" charset="0"/>
                        <a:cs typeface="Times New Roman"/>
                      </a:endParaRPr>
                    </a:p>
                  </a:txBody>
                  <a:tcPr marL="63500" marR="63500" marT="50800" marB="50800"/>
                </a:tc>
                <a:extLst>
                  <a:ext uri="{0D108BD9-81ED-4DB2-BD59-A6C34878D82A}">
                    <a16:rowId xmlns:a16="http://schemas.microsoft.com/office/drawing/2014/main" val="10003"/>
                  </a:ext>
                </a:extLst>
              </a:tr>
              <a:tr h="405401">
                <a:tc>
                  <a:txBody>
                    <a:bodyPr/>
                    <a:lstStyle/>
                    <a:p>
                      <a:pPr marL="0" marR="0" algn="l">
                        <a:lnSpc>
                          <a:spcPct val="115000"/>
                        </a:lnSpc>
                        <a:spcBef>
                          <a:spcPts val="0"/>
                        </a:spcBef>
                        <a:spcAft>
                          <a:spcPts val="0"/>
                        </a:spcAft>
                      </a:pPr>
                      <a:r>
                        <a:rPr lang="bg-BG" sz="2200">
                          <a:effectLst/>
                          <a:latin typeface="Cambria" pitchFamily="18" charset="0"/>
                          <a:ea typeface="Cambria" pitchFamily="18" charset="0"/>
                        </a:rPr>
                        <a:t>Отказ за привличане като обвиняем</a:t>
                      </a:r>
                      <a:endParaRPr lang="en-US" sz="2200">
                        <a:effectLst/>
                        <a:latin typeface="Cambria" pitchFamily="18" charset="0"/>
                        <a:ea typeface="Cambria" pitchFamily="18" charset="0"/>
                        <a:cs typeface="Times New Roman"/>
                      </a:endParaRPr>
                    </a:p>
                  </a:txBody>
                  <a:tcPr marL="63500" marR="63500" marT="50800" marB="50800"/>
                </a:tc>
                <a:tc>
                  <a:txBody>
                    <a:bodyPr/>
                    <a:lstStyle/>
                    <a:p>
                      <a:pPr marL="0" marR="0" indent="27940" algn="ctr">
                        <a:lnSpc>
                          <a:spcPct val="115000"/>
                        </a:lnSpc>
                        <a:spcBef>
                          <a:spcPts val="0"/>
                        </a:spcBef>
                        <a:spcAft>
                          <a:spcPts val="0"/>
                        </a:spcAft>
                      </a:pPr>
                      <a:r>
                        <a:rPr lang="bg-BG" sz="2200" dirty="0">
                          <a:effectLst/>
                          <a:latin typeface="Cambria" pitchFamily="18" charset="0"/>
                          <a:ea typeface="Cambria" pitchFamily="18" charset="0"/>
                        </a:rPr>
                        <a:t>1</a:t>
                      </a:r>
                      <a:endParaRPr lang="en-US" sz="2200" dirty="0">
                        <a:effectLst/>
                        <a:latin typeface="Cambria" pitchFamily="18" charset="0"/>
                        <a:ea typeface="Cambria" pitchFamily="18" charset="0"/>
                        <a:cs typeface="Times New Roman"/>
                      </a:endParaRPr>
                    </a:p>
                  </a:txBody>
                  <a:tcPr marL="63500" marR="63500" marT="50800" marB="50800"/>
                </a:tc>
                <a:extLst>
                  <a:ext uri="{0D108BD9-81ED-4DB2-BD59-A6C34878D82A}">
                    <a16:rowId xmlns:a16="http://schemas.microsoft.com/office/drawing/2014/main" val="10004"/>
                  </a:ext>
                </a:extLst>
              </a:tr>
              <a:tr h="651571">
                <a:tc>
                  <a:txBody>
                    <a:bodyPr/>
                    <a:lstStyle/>
                    <a:p>
                      <a:pPr marL="0" marR="0" algn="l">
                        <a:lnSpc>
                          <a:spcPct val="115000"/>
                        </a:lnSpc>
                        <a:spcBef>
                          <a:spcPts val="0"/>
                        </a:spcBef>
                        <a:spcAft>
                          <a:spcPts val="0"/>
                        </a:spcAft>
                      </a:pPr>
                      <a:r>
                        <a:rPr lang="bg-BG" sz="2200" dirty="0">
                          <a:effectLst/>
                          <a:latin typeface="Cambria" pitchFamily="18" charset="0"/>
                          <a:ea typeface="Cambria" pitchFamily="18" charset="0"/>
                        </a:rPr>
                        <a:t>Препращане, компетентност, обединяване или друг резултат</a:t>
                      </a:r>
                      <a:endParaRPr lang="en-US" sz="2200" dirty="0">
                        <a:effectLst/>
                        <a:latin typeface="Cambria" pitchFamily="18" charset="0"/>
                        <a:ea typeface="Cambria" pitchFamily="18" charset="0"/>
                        <a:cs typeface="Times New Roman"/>
                      </a:endParaRPr>
                    </a:p>
                  </a:txBody>
                  <a:tcPr marL="63500" marR="63500" marT="50800" marB="50800"/>
                </a:tc>
                <a:tc>
                  <a:txBody>
                    <a:bodyPr/>
                    <a:lstStyle/>
                    <a:p>
                      <a:pPr marL="0" marR="0" indent="27940" algn="ctr">
                        <a:lnSpc>
                          <a:spcPct val="115000"/>
                        </a:lnSpc>
                        <a:spcBef>
                          <a:spcPts val="0"/>
                        </a:spcBef>
                        <a:spcAft>
                          <a:spcPts val="0"/>
                        </a:spcAft>
                      </a:pPr>
                      <a:r>
                        <a:rPr lang="bg-BG" sz="2200" dirty="0">
                          <a:effectLst/>
                          <a:latin typeface="Cambria" pitchFamily="18" charset="0"/>
                          <a:ea typeface="Cambria" pitchFamily="18" charset="0"/>
                        </a:rPr>
                        <a:t>8</a:t>
                      </a:r>
                      <a:endParaRPr lang="en-US" sz="2200" dirty="0">
                        <a:effectLst/>
                        <a:latin typeface="Cambria" pitchFamily="18" charset="0"/>
                        <a:ea typeface="Cambria" pitchFamily="18" charset="0"/>
                        <a:cs typeface="Times New Roman"/>
                      </a:endParaRPr>
                    </a:p>
                  </a:txBody>
                  <a:tcPr marL="63500" marR="63500" marT="50800" marB="5080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9791502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090"/>
            <a:ext cx="11887200" cy="782638"/>
          </a:xfrm>
        </p:spPr>
        <p:txBody>
          <a:bodyPr/>
          <a:lstStyle/>
          <a:p>
            <a:r>
              <a:rPr lang="bg-BG" sz="2400" b="1" cap="all" dirty="0">
                <a:solidFill>
                  <a:schemeClr val="accent5">
                    <a:lumMod val="50000"/>
                  </a:schemeClr>
                </a:solidFill>
                <a:latin typeface="Times New Roman" panose="02020603050405020304" pitchFamily="18" charset="0"/>
                <a:cs typeface="Times New Roman" panose="02020603050405020304" pitchFamily="18" charset="0"/>
              </a:rPr>
              <a:t>ВИДОВЕ МЕХАНИЗМИ ЗА ВЪЗМОЖЕН НАТИСК</a:t>
            </a:r>
            <a:endParaRPr lang="bg-BG" sz="2400" b="1" dirty="0">
              <a:solidFill>
                <a:schemeClr val="accent5">
                  <a:lumMod val="50000"/>
                </a:schemeClr>
              </a:solidFill>
              <a:latin typeface="Times New Roman" panose="02020603050405020304" pitchFamily="18" charset="0"/>
              <a:cs typeface="Times New Roman" panose="02020603050405020304" pitchFamily="18" charset="0"/>
            </a:endParaRPr>
          </a:p>
        </p:txBody>
      </p:sp>
      <p:cxnSp>
        <p:nvCxnSpPr>
          <p:cNvPr id="5" name="Straight Connector 4"/>
          <p:cNvCxnSpPr/>
          <p:nvPr/>
        </p:nvCxnSpPr>
        <p:spPr>
          <a:xfrm>
            <a:off x="182960" y="908720"/>
            <a:ext cx="11593288"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3" name="Table 2"/>
          <p:cNvGraphicFramePr>
            <a:graphicFrameLocks noGrp="1"/>
          </p:cNvGraphicFramePr>
          <p:nvPr>
            <p:extLst>
              <p:ext uri="{D42A27DB-BD31-4B8C-83A1-F6EECF244321}">
                <p14:modId xmlns:p14="http://schemas.microsoft.com/office/powerpoint/2010/main" val="3190648346"/>
              </p:ext>
            </p:extLst>
          </p:nvPr>
        </p:nvGraphicFramePr>
        <p:xfrm>
          <a:off x="72009" y="1188310"/>
          <a:ext cx="11776247" cy="5323890"/>
        </p:xfrm>
        <a:graphic>
          <a:graphicData uri="http://schemas.openxmlformats.org/drawingml/2006/table">
            <a:tbl>
              <a:tblPr firstRow="1" firstCol="1" bandRow="1">
                <a:tableStyleId>{5C22544A-7EE6-4342-B048-85BDC9FD1C3A}</a:tableStyleId>
              </a:tblPr>
              <a:tblGrid>
                <a:gridCol w="2847256">
                  <a:extLst>
                    <a:ext uri="{9D8B030D-6E8A-4147-A177-3AD203B41FA5}">
                      <a16:colId xmlns:a16="http://schemas.microsoft.com/office/drawing/2014/main" val="20000"/>
                    </a:ext>
                  </a:extLst>
                </a:gridCol>
                <a:gridCol w="8928991">
                  <a:extLst>
                    <a:ext uri="{9D8B030D-6E8A-4147-A177-3AD203B41FA5}">
                      <a16:colId xmlns:a16="http://schemas.microsoft.com/office/drawing/2014/main" val="20001"/>
                    </a:ext>
                  </a:extLst>
                </a:gridCol>
              </a:tblGrid>
              <a:tr h="1080120">
                <a:tc>
                  <a:txBody>
                    <a:bodyPr/>
                    <a:lstStyle/>
                    <a:p>
                      <a:pPr marL="0" marR="0" algn="l">
                        <a:lnSpc>
                          <a:spcPct val="115000"/>
                        </a:lnSpc>
                        <a:spcBef>
                          <a:spcPts val="0"/>
                        </a:spcBef>
                        <a:spcAft>
                          <a:spcPts val="0"/>
                        </a:spcAft>
                      </a:pPr>
                      <a:r>
                        <a:rPr lang="en-US" sz="1900" dirty="0" err="1">
                          <a:effectLst/>
                          <a:latin typeface="Cambria" pitchFamily="18" charset="0"/>
                          <a:ea typeface="Cambria" pitchFamily="18" charset="0"/>
                        </a:rPr>
                        <a:t>Механизми</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на</a:t>
                      </a:r>
                      <a:r>
                        <a:rPr lang="en-US" sz="1900" dirty="0">
                          <a:effectLst/>
                          <a:latin typeface="Cambria" pitchFamily="18" charset="0"/>
                          <a:ea typeface="Cambria" pitchFamily="18" charset="0"/>
                        </a:rPr>
                        <a:t> </a:t>
                      </a:r>
                      <a:r>
                        <a:rPr lang="bg-BG" sz="1900" dirty="0">
                          <a:effectLst/>
                          <a:latin typeface="Cambria" pitchFamily="18" charset="0"/>
                          <a:ea typeface="Cambria" pitchFamily="18" charset="0"/>
                        </a:rPr>
                        <a:t>рисково институционално</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активиране</a:t>
                      </a:r>
                      <a:endParaRPr lang="en-US" sz="1900" dirty="0">
                        <a:solidFill>
                          <a:srgbClr val="365F91"/>
                        </a:solidFill>
                        <a:effectLst/>
                        <a:latin typeface="Cambria" pitchFamily="18" charset="0"/>
                        <a:ea typeface="Cambria" pitchFamily="18" charset="0"/>
                        <a:cs typeface="Times New Roman"/>
                      </a:endParaRPr>
                    </a:p>
                  </a:txBody>
                  <a:tcPr marL="56348" marR="56348" marT="0" marB="0"/>
                </a:tc>
                <a:tc>
                  <a:txBody>
                    <a:bodyPr/>
                    <a:lstStyle/>
                    <a:p>
                      <a:pPr marL="0" marR="0" algn="l">
                        <a:lnSpc>
                          <a:spcPct val="115000"/>
                        </a:lnSpc>
                        <a:spcBef>
                          <a:spcPts val="0"/>
                        </a:spcBef>
                        <a:spcAft>
                          <a:spcPts val="0"/>
                        </a:spcAft>
                      </a:pPr>
                      <a:r>
                        <a:rPr lang="en-US" sz="1900" dirty="0" err="1">
                          <a:effectLst/>
                          <a:latin typeface="Cambria" pitchFamily="18" charset="0"/>
                          <a:ea typeface="Cambria" pitchFamily="18" charset="0"/>
                        </a:rPr>
                        <a:t>проверка</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се</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задейства</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при</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съществен</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дефект</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на</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първоначалното</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основание</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засягащ</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източника</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или</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предметната</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относимост</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на</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сигнала</a:t>
                      </a:r>
                      <a:r>
                        <a:rPr lang="bg-BG" sz="1900" dirty="0">
                          <a:effectLst/>
                          <a:latin typeface="Cambria" pitchFamily="18" charset="0"/>
                          <a:ea typeface="Cambria" pitchFamily="18" charset="0"/>
                        </a:rPr>
                        <a:t>.</a:t>
                      </a:r>
                      <a:endParaRPr lang="en-US" sz="1900" dirty="0">
                        <a:effectLst/>
                        <a:latin typeface="Cambria" pitchFamily="18" charset="0"/>
                        <a:ea typeface="Cambria" pitchFamily="18" charset="0"/>
                      </a:endParaRPr>
                    </a:p>
                  </a:txBody>
                  <a:tcPr marL="56348" marR="56348" marT="0" marB="0"/>
                </a:tc>
                <a:extLst>
                  <a:ext uri="{0D108BD9-81ED-4DB2-BD59-A6C34878D82A}">
                    <a16:rowId xmlns:a16="http://schemas.microsoft.com/office/drawing/2014/main" val="10000"/>
                  </a:ext>
                </a:extLst>
              </a:tr>
              <a:tr h="1114963">
                <a:tc>
                  <a:txBody>
                    <a:bodyPr/>
                    <a:lstStyle/>
                    <a:p>
                      <a:pPr marL="0" marR="0" algn="l">
                        <a:lnSpc>
                          <a:spcPct val="115000"/>
                        </a:lnSpc>
                        <a:spcBef>
                          <a:spcPts val="0"/>
                        </a:spcBef>
                        <a:spcAft>
                          <a:spcPts val="0"/>
                        </a:spcAft>
                      </a:pPr>
                      <a:r>
                        <a:rPr lang="en-US" sz="1900">
                          <a:effectLst/>
                          <a:latin typeface="Cambria" pitchFamily="18" charset="0"/>
                          <a:ea typeface="Cambria" pitchFamily="18" charset="0"/>
                        </a:rPr>
                        <a:t>Механизми на </a:t>
                      </a:r>
                      <a:r>
                        <a:rPr lang="bg-BG" sz="1900">
                          <a:effectLst/>
                          <a:latin typeface="Cambria" pitchFamily="18" charset="0"/>
                          <a:ea typeface="Cambria" pitchFamily="18" charset="0"/>
                        </a:rPr>
                        <a:t>въздействие чрез време</a:t>
                      </a:r>
                      <a:endParaRPr lang="en-US" sz="1900">
                        <a:effectLst/>
                        <a:latin typeface="Cambria" pitchFamily="18" charset="0"/>
                        <a:ea typeface="Cambria" pitchFamily="18" charset="0"/>
                      </a:endParaRPr>
                    </a:p>
                    <a:p>
                      <a:pPr marL="0" marR="0" algn="l">
                        <a:lnSpc>
                          <a:spcPct val="115000"/>
                        </a:lnSpc>
                        <a:spcBef>
                          <a:spcPts val="0"/>
                        </a:spcBef>
                        <a:spcAft>
                          <a:spcPts val="0"/>
                        </a:spcAft>
                      </a:pPr>
                      <a:r>
                        <a:rPr lang="bg-BG" sz="1900">
                          <a:effectLst/>
                          <a:latin typeface="Cambria" pitchFamily="18" charset="0"/>
                          <a:ea typeface="Cambria" pitchFamily="18" charset="0"/>
                        </a:rPr>
                        <a:t> </a:t>
                      </a:r>
                      <a:endParaRPr lang="en-US" sz="1900">
                        <a:solidFill>
                          <a:srgbClr val="365F91"/>
                        </a:solidFill>
                        <a:effectLst/>
                        <a:latin typeface="Cambria" pitchFamily="18" charset="0"/>
                        <a:ea typeface="Cambria" pitchFamily="18" charset="0"/>
                        <a:cs typeface="Times New Roman"/>
                      </a:endParaRPr>
                    </a:p>
                  </a:txBody>
                  <a:tcPr marL="56348" marR="56348" marT="0" marB="0"/>
                </a:tc>
                <a:tc>
                  <a:txBody>
                    <a:bodyPr/>
                    <a:lstStyle/>
                    <a:p>
                      <a:pPr marL="0" marR="0" algn="l">
                        <a:lnSpc>
                          <a:spcPct val="115000"/>
                        </a:lnSpc>
                        <a:spcBef>
                          <a:spcPts val="0"/>
                        </a:spcBef>
                        <a:spcAft>
                          <a:spcPts val="0"/>
                        </a:spcAft>
                      </a:pPr>
                      <a:r>
                        <a:rPr lang="en-US" sz="1900" dirty="0">
                          <a:effectLst/>
                          <a:latin typeface="Cambria" pitchFamily="18" charset="0"/>
                          <a:ea typeface="Cambria" pitchFamily="18" charset="0"/>
                        </a:rPr>
                        <a:t>e</a:t>
                      </a:r>
                      <a:r>
                        <a:rPr lang="bg-BG" sz="1900" dirty="0">
                          <a:effectLst/>
                          <a:latin typeface="Cambria" pitchFamily="18" charset="0"/>
                          <a:ea typeface="Cambria" pitchFamily="18" charset="0"/>
                        </a:rPr>
                        <a:t>дновременно развитие на външна проверка и висящо производство</a:t>
                      </a:r>
                      <a:r>
                        <a:rPr lang="en-US" sz="1900" dirty="0">
                          <a:effectLst/>
                          <a:latin typeface="Cambria" pitchFamily="18" charset="0"/>
                          <a:ea typeface="Cambria" pitchFamily="18" charset="0"/>
                        </a:rPr>
                        <a:t>;</a:t>
                      </a:r>
                      <a:r>
                        <a:rPr lang="bg-BG" sz="1900" dirty="0">
                          <a:effectLst/>
                          <a:latin typeface="Cambria" pitchFamily="18" charset="0"/>
                          <a:ea typeface="Cambria" pitchFamily="18" charset="0"/>
                        </a:rPr>
                        <a:t> възстановяване на проверочната висящност</a:t>
                      </a:r>
                      <a:r>
                        <a:rPr lang="en-US" sz="1900" dirty="0">
                          <a:effectLst/>
                          <a:latin typeface="Cambria" pitchFamily="18" charset="0"/>
                          <a:ea typeface="Cambria" pitchFamily="18" charset="0"/>
                        </a:rPr>
                        <a:t>;</a:t>
                      </a:r>
                    </a:p>
                    <a:p>
                      <a:pPr marL="0" marR="0" algn="l">
                        <a:lnSpc>
                          <a:spcPct val="115000"/>
                        </a:lnSpc>
                        <a:spcBef>
                          <a:spcPts val="0"/>
                        </a:spcBef>
                        <a:spcAft>
                          <a:spcPts val="0"/>
                        </a:spcAft>
                      </a:pPr>
                      <a:r>
                        <a:rPr lang="bg-BG" sz="1900" dirty="0">
                          <a:effectLst/>
                          <a:latin typeface="Cambria" pitchFamily="18" charset="0"/>
                          <a:ea typeface="Cambria" pitchFamily="18" charset="0"/>
                        </a:rPr>
                        <a:t>продължаване на започналата проверка след отпадане </a:t>
                      </a:r>
                      <a:r>
                        <a:rPr lang="en-US" sz="1900" dirty="0">
                          <a:effectLst/>
                          <a:latin typeface="Cambria" pitchFamily="18" charset="0"/>
                          <a:ea typeface="Cambria" pitchFamily="18" charset="0"/>
                        </a:rPr>
                        <a:t>/</a:t>
                      </a:r>
                      <a:r>
                        <a:rPr lang="bg-BG" sz="1900" dirty="0">
                          <a:effectLst/>
                          <a:latin typeface="Cambria" pitchFamily="18" charset="0"/>
                          <a:ea typeface="Cambria" pitchFamily="18" charset="0"/>
                        </a:rPr>
                        <a:t>съществено отслабване на повода.</a:t>
                      </a:r>
                      <a:endParaRPr lang="en-US" sz="1900" dirty="0">
                        <a:solidFill>
                          <a:srgbClr val="365F91"/>
                        </a:solidFill>
                        <a:effectLst/>
                        <a:latin typeface="Cambria" pitchFamily="18" charset="0"/>
                        <a:ea typeface="Cambria" pitchFamily="18" charset="0"/>
                        <a:cs typeface="Times New Roman"/>
                      </a:endParaRPr>
                    </a:p>
                  </a:txBody>
                  <a:tcPr marL="56348" marR="56348" marT="0" marB="0"/>
                </a:tc>
                <a:extLst>
                  <a:ext uri="{0D108BD9-81ED-4DB2-BD59-A6C34878D82A}">
                    <a16:rowId xmlns:a16="http://schemas.microsoft.com/office/drawing/2014/main" val="10001"/>
                  </a:ext>
                </a:extLst>
              </a:tr>
              <a:tr h="1486617">
                <a:tc>
                  <a:txBody>
                    <a:bodyPr/>
                    <a:lstStyle/>
                    <a:p>
                      <a:pPr marL="0" marR="0" algn="l">
                        <a:lnSpc>
                          <a:spcPct val="115000"/>
                        </a:lnSpc>
                        <a:spcBef>
                          <a:spcPts val="0"/>
                        </a:spcBef>
                        <a:spcAft>
                          <a:spcPts val="0"/>
                        </a:spcAft>
                      </a:pPr>
                      <a:r>
                        <a:rPr lang="en-US" sz="1900">
                          <a:effectLst/>
                          <a:latin typeface="Cambria" pitchFamily="18" charset="0"/>
                          <a:ea typeface="Cambria" pitchFamily="18" charset="0"/>
                        </a:rPr>
                        <a:t>Механизми на разширяване</a:t>
                      </a:r>
                      <a:endParaRPr lang="en-US" sz="1900">
                        <a:solidFill>
                          <a:srgbClr val="365F91"/>
                        </a:solidFill>
                        <a:effectLst/>
                        <a:latin typeface="Cambria" pitchFamily="18" charset="0"/>
                        <a:ea typeface="Cambria" pitchFamily="18" charset="0"/>
                        <a:cs typeface="Times New Roman"/>
                      </a:endParaRPr>
                    </a:p>
                  </a:txBody>
                  <a:tcPr marL="56348" marR="56348" marT="0" marB="0"/>
                </a:tc>
                <a:tc>
                  <a:txBody>
                    <a:bodyPr/>
                    <a:lstStyle/>
                    <a:p>
                      <a:pPr marL="0" marR="0" algn="l">
                        <a:lnSpc>
                          <a:spcPct val="115000"/>
                        </a:lnSpc>
                        <a:spcBef>
                          <a:spcPts val="0"/>
                        </a:spcBef>
                        <a:spcAft>
                          <a:spcPts val="0"/>
                        </a:spcAft>
                      </a:pPr>
                      <a:r>
                        <a:rPr lang="en-US" sz="1900" dirty="0" err="1">
                          <a:effectLst/>
                          <a:latin typeface="Cambria" pitchFamily="18" charset="0"/>
                          <a:ea typeface="Cambria" pitchFamily="18" charset="0"/>
                        </a:rPr>
                        <a:t>Увеличаване</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на</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предметния</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персоналния</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или</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информационния</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обхват</a:t>
                      </a:r>
                      <a:r>
                        <a:rPr lang="bg-BG" sz="1900" dirty="0">
                          <a:effectLst/>
                          <a:latin typeface="Cambria" pitchFamily="18" charset="0"/>
                          <a:ea typeface="Cambria" pitchFamily="18" charset="0"/>
                        </a:rPr>
                        <a:t>:</a:t>
                      </a:r>
                      <a:endParaRPr lang="en-US" sz="1900" dirty="0">
                        <a:effectLst/>
                        <a:latin typeface="Cambria" pitchFamily="18" charset="0"/>
                        <a:ea typeface="Cambria" pitchFamily="18" charset="0"/>
                      </a:endParaRPr>
                    </a:p>
                    <a:p>
                      <a:pPr marL="0" marR="0" algn="l">
                        <a:lnSpc>
                          <a:spcPct val="115000"/>
                        </a:lnSpc>
                        <a:spcBef>
                          <a:spcPts val="0"/>
                        </a:spcBef>
                        <a:spcAft>
                          <a:spcPts val="0"/>
                        </a:spcAft>
                      </a:pPr>
                      <a:r>
                        <a:rPr lang="bg-BG" sz="1900" dirty="0">
                          <a:effectLst/>
                          <a:latin typeface="Cambria" pitchFamily="18" charset="0"/>
                          <a:ea typeface="Cambria" pitchFamily="18" charset="0"/>
                        </a:rPr>
                        <a:t>- прибавяне на производства, актове, институции и лица, за да се установи твърдяна в сигнала престъпна връзка между тях;</a:t>
                      </a:r>
                      <a:endParaRPr lang="en-US" sz="1900" dirty="0">
                        <a:effectLst/>
                        <a:latin typeface="Cambria" pitchFamily="18" charset="0"/>
                        <a:ea typeface="Cambria" pitchFamily="18" charset="0"/>
                      </a:endParaRPr>
                    </a:p>
                    <a:p>
                      <a:pPr marL="0" marR="0" algn="l">
                        <a:lnSpc>
                          <a:spcPct val="115000"/>
                        </a:lnSpc>
                        <a:spcBef>
                          <a:spcPts val="0"/>
                        </a:spcBef>
                        <a:spcAft>
                          <a:spcPts val="0"/>
                        </a:spcAft>
                      </a:pPr>
                      <a:r>
                        <a:rPr lang="bg-BG" sz="1900" dirty="0">
                          <a:effectLst/>
                          <a:latin typeface="Cambria" pitchFamily="18" charset="0"/>
                          <a:ea typeface="Cambria" pitchFamily="18" charset="0"/>
                        </a:rPr>
                        <a:t>- разширяване чрез навлизане в нови категории данни, за да се изгради цялостен образ на проверяваното лице.</a:t>
                      </a:r>
                      <a:endParaRPr lang="en-US" sz="1900" dirty="0">
                        <a:solidFill>
                          <a:srgbClr val="365F91"/>
                        </a:solidFill>
                        <a:effectLst/>
                        <a:latin typeface="Cambria" pitchFamily="18" charset="0"/>
                        <a:ea typeface="Cambria" pitchFamily="18" charset="0"/>
                        <a:cs typeface="Times New Roman"/>
                      </a:endParaRPr>
                    </a:p>
                  </a:txBody>
                  <a:tcPr marL="56348" marR="56348" marT="0" marB="0"/>
                </a:tc>
                <a:extLst>
                  <a:ext uri="{0D108BD9-81ED-4DB2-BD59-A6C34878D82A}">
                    <a16:rowId xmlns:a16="http://schemas.microsoft.com/office/drawing/2014/main" val="10002"/>
                  </a:ext>
                </a:extLst>
              </a:tr>
              <a:tr h="1114963">
                <a:tc>
                  <a:txBody>
                    <a:bodyPr/>
                    <a:lstStyle/>
                    <a:p>
                      <a:pPr marL="0" marR="0" algn="l">
                        <a:lnSpc>
                          <a:spcPct val="115000"/>
                        </a:lnSpc>
                        <a:spcBef>
                          <a:spcPts val="0"/>
                        </a:spcBef>
                        <a:spcAft>
                          <a:spcPts val="0"/>
                        </a:spcAft>
                      </a:pPr>
                      <a:r>
                        <a:rPr lang="en-US" sz="1900">
                          <a:effectLst/>
                          <a:latin typeface="Cambria" pitchFamily="18" charset="0"/>
                          <a:ea typeface="Cambria" pitchFamily="18" charset="0"/>
                        </a:rPr>
                        <a:t>Механизми на </a:t>
                      </a:r>
                      <a:r>
                        <a:rPr lang="bg-BG" sz="1900">
                          <a:effectLst/>
                          <a:latin typeface="Cambria" pitchFamily="18" charset="0"/>
                          <a:ea typeface="Cambria" pitchFamily="18" charset="0"/>
                        </a:rPr>
                        <a:t>институционално и комуникационно </a:t>
                      </a:r>
                      <a:r>
                        <a:rPr lang="en-US" sz="1900">
                          <a:effectLst/>
                          <a:latin typeface="Cambria" pitchFamily="18" charset="0"/>
                          <a:ea typeface="Cambria" pitchFamily="18" charset="0"/>
                        </a:rPr>
                        <a:t>усилване</a:t>
                      </a:r>
                      <a:endParaRPr lang="en-US" sz="1900">
                        <a:solidFill>
                          <a:srgbClr val="365F91"/>
                        </a:solidFill>
                        <a:effectLst/>
                        <a:latin typeface="Cambria" pitchFamily="18" charset="0"/>
                        <a:ea typeface="Cambria" pitchFamily="18" charset="0"/>
                        <a:cs typeface="Times New Roman"/>
                      </a:endParaRPr>
                    </a:p>
                  </a:txBody>
                  <a:tcPr marL="56348" marR="56348" marT="0" marB="0"/>
                </a:tc>
                <a:tc>
                  <a:txBody>
                    <a:bodyPr/>
                    <a:lstStyle/>
                    <a:p>
                      <a:pPr marL="0" marR="0" algn="l">
                        <a:lnSpc>
                          <a:spcPct val="115000"/>
                        </a:lnSpc>
                        <a:spcBef>
                          <a:spcPts val="0"/>
                        </a:spcBef>
                        <a:spcAft>
                          <a:spcPts val="0"/>
                        </a:spcAft>
                      </a:pPr>
                      <a:r>
                        <a:rPr lang="en-US" sz="1900" dirty="0" err="1">
                          <a:effectLst/>
                          <a:latin typeface="Cambria" pitchFamily="18" charset="0"/>
                          <a:ea typeface="Cambria" pitchFamily="18" charset="0"/>
                        </a:rPr>
                        <a:t>Увеличаване</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на</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институционалната</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тежест</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чрез</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преминаване</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към</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орган</a:t>
                      </a:r>
                      <a:r>
                        <a:rPr lang="en-US" sz="1900" dirty="0">
                          <a:effectLst/>
                          <a:latin typeface="Cambria" pitchFamily="18" charset="0"/>
                          <a:ea typeface="Cambria" pitchFamily="18" charset="0"/>
                        </a:rPr>
                        <a:t> с </a:t>
                      </a:r>
                      <a:r>
                        <a:rPr lang="en-US" sz="1900" dirty="0" err="1">
                          <a:effectLst/>
                          <a:latin typeface="Cambria" pitchFamily="18" charset="0"/>
                          <a:ea typeface="Cambria" pitchFamily="18" charset="0"/>
                        </a:rPr>
                        <a:t>различна</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контролна</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функция</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или</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по-интензивни</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правомощия</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или</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на</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публичната</a:t>
                      </a:r>
                      <a:r>
                        <a:rPr lang="en-US" sz="1900" dirty="0">
                          <a:effectLst/>
                          <a:latin typeface="Cambria" pitchFamily="18" charset="0"/>
                          <a:ea typeface="Cambria" pitchFamily="18" charset="0"/>
                        </a:rPr>
                        <a:t> и </a:t>
                      </a:r>
                      <a:r>
                        <a:rPr lang="en-US" sz="1900" dirty="0" err="1">
                          <a:effectLst/>
                          <a:latin typeface="Cambria" pitchFamily="18" charset="0"/>
                          <a:ea typeface="Cambria" pitchFamily="18" charset="0"/>
                        </a:rPr>
                        <a:t>репутационната</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тежест</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чрез</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многоканално</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разпространяване</a:t>
                      </a:r>
                      <a:r>
                        <a:rPr lang="en-US" sz="1900" dirty="0">
                          <a:effectLst/>
                          <a:latin typeface="Cambria" pitchFamily="18" charset="0"/>
                          <a:ea typeface="Cambria" pitchFamily="18" charset="0"/>
                        </a:rPr>
                        <a:t> и </a:t>
                      </a:r>
                      <a:r>
                        <a:rPr lang="en-US" sz="1900" dirty="0" err="1">
                          <a:effectLst/>
                          <a:latin typeface="Cambria" pitchFamily="18" charset="0"/>
                          <a:ea typeface="Cambria" pitchFamily="18" charset="0"/>
                        </a:rPr>
                        <a:t>взаимно</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легитимиране</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на</a:t>
                      </a:r>
                      <a:r>
                        <a:rPr lang="en-US" sz="1900" dirty="0">
                          <a:effectLst/>
                          <a:latin typeface="Cambria" pitchFamily="18" charset="0"/>
                          <a:ea typeface="Cambria" pitchFamily="18" charset="0"/>
                        </a:rPr>
                        <a:t> </a:t>
                      </a:r>
                      <a:r>
                        <a:rPr lang="en-US" sz="1900" dirty="0" err="1">
                          <a:effectLst/>
                          <a:latin typeface="Cambria" pitchFamily="18" charset="0"/>
                          <a:ea typeface="Cambria" pitchFamily="18" charset="0"/>
                        </a:rPr>
                        <a:t>обвинението</a:t>
                      </a:r>
                      <a:r>
                        <a:rPr lang="en-US" sz="1900" dirty="0">
                          <a:effectLst/>
                          <a:latin typeface="Cambria" pitchFamily="18" charset="0"/>
                          <a:ea typeface="Cambria" pitchFamily="18" charset="0"/>
                        </a:rPr>
                        <a:t>.</a:t>
                      </a:r>
                      <a:endParaRPr lang="en-US" sz="1900" dirty="0">
                        <a:solidFill>
                          <a:srgbClr val="365F91"/>
                        </a:solidFill>
                        <a:effectLst/>
                        <a:latin typeface="Cambria" pitchFamily="18" charset="0"/>
                        <a:ea typeface="Cambria" pitchFamily="18" charset="0"/>
                        <a:cs typeface="Times New Roman"/>
                      </a:endParaRPr>
                    </a:p>
                  </a:txBody>
                  <a:tcPr marL="56348" marR="56348"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7201851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090"/>
            <a:ext cx="11887200" cy="782638"/>
          </a:xfrm>
        </p:spPr>
        <p:txBody>
          <a:bodyPr/>
          <a:lstStyle/>
          <a:p>
            <a:r>
              <a:rPr lang="ru-RU" sz="2400" b="1" cap="all" dirty="0">
                <a:solidFill>
                  <a:schemeClr val="accent5">
                    <a:lumMod val="50000"/>
                  </a:schemeClr>
                </a:solidFill>
                <a:latin typeface="Times New Roman" panose="02020603050405020304" pitchFamily="18" charset="0"/>
                <a:cs typeface="Times New Roman" panose="02020603050405020304" pitchFamily="18" charset="0"/>
              </a:rPr>
              <a:t>МЕХАНИЗМИ ЗА РИСКОВО ИНСТИТУЦИОНАЛНО АКТИВИРАНЕ</a:t>
            </a:r>
            <a:endParaRPr lang="bg-BG" sz="2400" b="1" dirty="0">
              <a:solidFill>
                <a:schemeClr val="accent5">
                  <a:lumMod val="50000"/>
                </a:schemeClr>
              </a:solidFill>
              <a:latin typeface="Times New Roman" panose="02020603050405020304" pitchFamily="18" charset="0"/>
              <a:cs typeface="Times New Roman" panose="02020603050405020304" pitchFamily="18" charset="0"/>
            </a:endParaRPr>
          </a:p>
        </p:txBody>
      </p:sp>
      <p:cxnSp>
        <p:nvCxnSpPr>
          <p:cNvPr id="5" name="Straight Connector 4"/>
          <p:cNvCxnSpPr/>
          <p:nvPr/>
        </p:nvCxnSpPr>
        <p:spPr>
          <a:xfrm>
            <a:off x="182960" y="908720"/>
            <a:ext cx="11593288"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6" name="AutoShape 4" descr="Generated image: Empty coat, quiet complai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bg-BG"/>
          </a:p>
        </p:txBody>
      </p:sp>
      <p:pic>
        <p:nvPicPr>
          <p:cNvPr id="410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968" y="908720"/>
            <a:ext cx="2260824" cy="2260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82960" y="3140968"/>
            <a:ext cx="2448272" cy="769441"/>
          </a:xfrm>
          <a:prstGeom prst="rect">
            <a:avLst/>
          </a:prstGeom>
        </p:spPr>
        <p:txBody>
          <a:bodyPr wrap="square">
            <a:spAutoFit/>
          </a:bodyPr>
          <a:lstStyle/>
          <a:p>
            <a:pPr algn="ctr"/>
            <a:r>
              <a:rPr lang="ru-RU" sz="2200" b="1" dirty="0">
                <a:latin typeface="Cambria" panose="02040503050406030204" pitchFamily="18" charset="0"/>
              </a:rPr>
              <a:t>РАЗОБЛИЧИТЕЛ-ФАНТОМ</a:t>
            </a:r>
            <a:endParaRPr lang="ru-RU" sz="2200" dirty="0">
              <a:latin typeface="Cambria" panose="02040503050406030204" pitchFamily="18" charset="0"/>
            </a:endParaRPr>
          </a:p>
        </p:txBody>
      </p:sp>
      <p:sp>
        <p:nvSpPr>
          <p:cNvPr id="13" name="Rectangle 12"/>
          <p:cNvSpPr/>
          <p:nvPr/>
        </p:nvSpPr>
        <p:spPr>
          <a:xfrm>
            <a:off x="9399984" y="6093296"/>
            <a:ext cx="2160240" cy="769441"/>
          </a:xfrm>
          <a:prstGeom prst="rect">
            <a:avLst/>
          </a:prstGeom>
        </p:spPr>
        <p:txBody>
          <a:bodyPr wrap="square">
            <a:spAutoFit/>
          </a:bodyPr>
          <a:lstStyle/>
          <a:p>
            <a:pPr algn="ctr"/>
            <a:r>
              <a:rPr lang="ru-RU" sz="2200" b="1" dirty="0">
                <a:latin typeface="Cambria" panose="02040503050406030204" pitchFamily="18" charset="0"/>
              </a:rPr>
              <a:t>АВТОИМУНЕН ОБСТРЕЛ</a:t>
            </a:r>
            <a:endParaRPr lang="ru-RU" sz="2200" dirty="0">
              <a:latin typeface="Cambria" panose="02040503050406030204" pitchFamily="18" charset="0"/>
            </a:endParaRPr>
          </a:p>
        </p:txBody>
      </p:sp>
      <p:sp>
        <p:nvSpPr>
          <p:cNvPr id="8" name="Rectangle 7"/>
          <p:cNvSpPr/>
          <p:nvPr/>
        </p:nvSpPr>
        <p:spPr>
          <a:xfrm>
            <a:off x="2756148" y="980728"/>
            <a:ext cx="9020100" cy="1384995"/>
          </a:xfrm>
          <a:prstGeom prst="rect">
            <a:avLst/>
          </a:prstGeom>
          <a:solidFill>
            <a:schemeClr val="accent1">
              <a:lumMod val="60000"/>
              <a:lumOff val="40000"/>
            </a:schemeClr>
          </a:solidFill>
        </p:spPr>
        <p:txBody>
          <a:bodyPr wrap="square">
            <a:spAutoFit/>
          </a:bodyPr>
          <a:lstStyle/>
          <a:p>
            <a:r>
              <a:rPr lang="ru-RU" sz="2100" dirty="0">
                <a:latin typeface="Cambria" pitchFamily="18" charset="0"/>
                <a:ea typeface="Cambria" pitchFamily="18" charset="0"/>
              </a:rPr>
              <a:t>676/22: Електронен сигнал с невярно приписано авторство; твърдения за корупционна схема при конкурс и назначаване на магистрат; първа проверка на ОДМВР и втора проверка на КПКОНПИ; проверени са служебни биографии и контакти между двама съдии.</a:t>
            </a:r>
            <a:endParaRPr lang="bg-BG" sz="2100" dirty="0">
              <a:latin typeface="Cambria" pitchFamily="18" charset="0"/>
              <a:ea typeface="Cambria" pitchFamily="18" charset="0"/>
            </a:endParaRPr>
          </a:p>
        </p:txBody>
      </p:sp>
      <p:sp>
        <p:nvSpPr>
          <p:cNvPr id="11" name="Rectangle 10"/>
          <p:cNvSpPr/>
          <p:nvPr/>
        </p:nvSpPr>
        <p:spPr>
          <a:xfrm>
            <a:off x="2775248" y="2476053"/>
            <a:ext cx="9001000" cy="1384995"/>
          </a:xfrm>
          <a:prstGeom prst="rect">
            <a:avLst/>
          </a:prstGeom>
          <a:solidFill>
            <a:schemeClr val="accent1">
              <a:lumMod val="60000"/>
              <a:lumOff val="40000"/>
            </a:schemeClr>
          </a:solidFill>
        </p:spPr>
        <p:txBody>
          <a:bodyPr wrap="square">
            <a:spAutoFit/>
          </a:bodyPr>
          <a:lstStyle/>
          <a:p>
            <a:r>
              <a:rPr lang="ru-RU" sz="2100" dirty="0">
                <a:latin typeface="Cambria" pitchFamily="18" charset="0"/>
                <a:ea typeface="Cambria" pitchFamily="18" charset="0"/>
              </a:rPr>
              <a:t>18/21: Посоченият автор отрича да е подавал сигналите. Въпреки това дирекция „Вътрешна сигурност“ на МВР провежда широка проверка, събира идентификационни и контактни данни и снема сведения от съдията и други лица.</a:t>
            </a:r>
            <a:endParaRPr lang="bg-BG" sz="2100" dirty="0">
              <a:latin typeface="Cambria" pitchFamily="18" charset="0"/>
              <a:ea typeface="Cambria" pitchFamily="18" charset="0"/>
            </a:endParaRPr>
          </a:p>
        </p:txBody>
      </p:sp>
      <p:sp>
        <p:nvSpPr>
          <p:cNvPr id="12" name="Rectangle 11"/>
          <p:cNvSpPr/>
          <p:nvPr/>
        </p:nvSpPr>
        <p:spPr>
          <a:xfrm>
            <a:off x="110952" y="4149080"/>
            <a:ext cx="9001000" cy="1384995"/>
          </a:xfrm>
          <a:prstGeom prst="rect">
            <a:avLst/>
          </a:prstGeom>
          <a:solidFill>
            <a:schemeClr val="accent1">
              <a:lumMod val="60000"/>
              <a:lumOff val="40000"/>
            </a:schemeClr>
          </a:solidFill>
        </p:spPr>
        <p:txBody>
          <a:bodyPr wrap="square">
            <a:spAutoFit/>
          </a:bodyPr>
          <a:lstStyle/>
          <a:p>
            <a:r>
              <a:rPr lang="ru-RU" sz="2100" dirty="0">
                <a:latin typeface="Cambria" pitchFamily="18" charset="0"/>
                <a:ea typeface="Cambria" pitchFamily="18" charset="0"/>
              </a:rPr>
              <a:t>1797/20:Спорът е за оценката на експертна скица по приключило имотно дело. Въпреки изчерпания инстанционен контрол КПКОНПИ извършва „систематична и цялостна“ проверка на правораздавателната дейност на трима съдии от ОС–Пазарджик.</a:t>
            </a:r>
            <a:endParaRPr lang="bg-BG" sz="2100" dirty="0">
              <a:latin typeface="Cambria" pitchFamily="18" charset="0"/>
              <a:ea typeface="Cambria" pitchFamily="18" charset="0"/>
            </a:endParaRPr>
          </a:p>
        </p:txBody>
      </p:sp>
      <p:sp>
        <p:nvSpPr>
          <p:cNvPr id="14" name="Rectangle 13"/>
          <p:cNvSpPr/>
          <p:nvPr/>
        </p:nvSpPr>
        <p:spPr>
          <a:xfrm>
            <a:off x="125276" y="5679539"/>
            <a:ext cx="8986676" cy="1061829"/>
          </a:xfrm>
          <a:prstGeom prst="rect">
            <a:avLst/>
          </a:prstGeom>
          <a:solidFill>
            <a:schemeClr val="accent1">
              <a:lumMod val="60000"/>
              <a:lumOff val="40000"/>
            </a:schemeClr>
          </a:solidFill>
        </p:spPr>
        <p:txBody>
          <a:bodyPr wrap="square">
            <a:spAutoFit/>
          </a:bodyPr>
          <a:lstStyle/>
          <a:p>
            <a:r>
              <a:rPr lang="ru-RU" sz="2100" dirty="0">
                <a:latin typeface="Cambria" pitchFamily="18" charset="0"/>
                <a:ea typeface="Cambria" pitchFamily="18" charset="0"/>
              </a:rPr>
              <a:t>1621/21: Частен тъжител напуска съдебната зала, тъй като заседанието е отложено с 30 минути, след което делото му е прекратено. Определе-нието е потвърдено от въззивния съд. СП възлага проверка на ГДНП.</a:t>
            </a:r>
            <a:endParaRPr lang="bg-BG" sz="2100" dirty="0">
              <a:latin typeface="Cambria" pitchFamily="18" charset="0"/>
              <a:ea typeface="Cambria" pitchFamily="18" charset="0"/>
            </a:endParaRPr>
          </a:p>
        </p:txBody>
      </p:sp>
      <p:pic>
        <p:nvPicPr>
          <p:cNvPr id="4102"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83961" y="3963553"/>
            <a:ext cx="2664295" cy="2201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648627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44" y="198090"/>
            <a:ext cx="11887200" cy="782638"/>
          </a:xfrm>
        </p:spPr>
        <p:txBody>
          <a:bodyPr/>
          <a:lstStyle/>
          <a:p>
            <a:r>
              <a:rPr lang="ru-RU" sz="2400" b="1" cap="all" dirty="0">
                <a:solidFill>
                  <a:schemeClr val="accent5">
                    <a:lumMod val="50000"/>
                  </a:schemeClr>
                </a:solidFill>
                <a:latin typeface="Times New Roman" panose="02020603050405020304" pitchFamily="18" charset="0"/>
                <a:cs typeface="Times New Roman" panose="02020603050405020304" pitchFamily="18" charset="0"/>
              </a:rPr>
              <a:t>МЕХАНИЗМИ ЗА ВЪЗДЕЙСТВИЕ чрез време</a:t>
            </a:r>
            <a:endParaRPr lang="bg-BG" sz="2400" b="1" dirty="0">
              <a:solidFill>
                <a:schemeClr val="accent5">
                  <a:lumMod val="50000"/>
                </a:schemeClr>
              </a:solidFill>
              <a:latin typeface="Times New Roman" panose="02020603050405020304" pitchFamily="18" charset="0"/>
              <a:cs typeface="Times New Roman" panose="02020603050405020304" pitchFamily="18" charset="0"/>
            </a:endParaRPr>
          </a:p>
        </p:txBody>
      </p:sp>
      <p:cxnSp>
        <p:nvCxnSpPr>
          <p:cNvPr id="5" name="Straight Connector 4"/>
          <p:cNvCxnSpPr/>
          <p:nvPr/>
        </p:nvCxnSpPr>
        <p:spPr>
          <a:xfrm>
            <a:off x="182960" y="908720"/>
            <a:ext cx="11593288"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6" name="AutoShape 4" descr="Generated image: Empty coat, quiet complai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bg-BG"/>
          </a:p>
        </p:txBody>
      </p:sp>
      <p:sp>
        <p:nvSpPr>
          <p:cNvPr id="7" name="Rectangle 6"/>
          <p:cNvSpPr/>
          <p:nvPr/>
        </p:nvSpPr>
        <p:spPr>
          <a:xfrm>
            <a:off x="1047056" y="980728"/>
            <a:ext cx="2448272" cy="769441"/>
          </a:xfrm>
          <a:prstGeom prst="rect">
            <a:avLst/>
          </a:prstGeom>
        </p:spPr>
        <p:txBody>
          <a:bodyPr wrap="square">
            <a:spAutoFit/>
          </a:bodyPr>
          <a:lstStyle/>
          <a:p>
            <a:pPr algn="ctr"/>
            <a:r>
              <a:rPr lang="ru-RU" sz="2200" b="1" dirty="0">
                <a:latin typeface="Cambria" panose="02040503050406030204" pitchFamily="18" charset="0"/>
              </a:rPr>
              <a:t>СЕНЧЕСТ КОНТРОЛ</a:t>
            </a:r>
            <a:endParaRPr lang="ru-RU" sz="2200" dirty="0">
              <a:latin typeface="Cambria" panose="02040503050406030204" pitchFamily="18" charset="0"/>
            </a:endParaRPr>
          </a:p>
        </p:txBody>
      </p:sp>
      <p:sp>
        <p:nvSpPr>
          <p:cNvPr id="13" name="Rectangle 12"/>
          <p:cNvSpPr/>
          <p:nvPr/>
        </p:nvSpPr>
        <p:spPr>
          <a:xfrm>
            <a:off x="5511552" y="4308192"/>
            <a:ext cx="2664296" cy="769441"/>
          </a:xfrm>
          <a:prstGeom prst="rect">
            <a:avLst/>
          </a:prstGeom>
        </p:spPr>
        <p:txBody>
          <a:bodyPr wrap="square">
            <a:spAutoFit/>
          </a:bodyPr>
          <a:lstStyle/>
          <a:p>
            <a:pPr algn="ctr"/>
            <a:r>
              <a:rPr lang="ru-RU" sz="2200" b="1" dirty="0">
                <a:latin typeface="Cambria" panose="02040503050406030204" pitchFamily="18" charset="0"/>
              </a:rPr>
              <a:t>КРЪГОВРАТ ОТ ПРОВЕРКИ</a:t>
            </a:r>
            <a:endParaRPr lang="ru-RU" sz="2200" dirty="0">
              <a:latin typeface="Cambria" panose="02040503050406030204" pitchFamily="18" charset="0"/>
            </a:endParaRPr>
          </a:p>
        </p:txBody>
      </p:sp>
      <p:sp>
        <p:nvSpPr>
          <p:cNvPr id="8" name="Rectangle 7"/>
          <p:cNvSpPr/>
          <p:nvPr/>
        </p:nvSpPr>
        <p:spPr>
          <a:xfrm>
            <a:off x="3063280" y="1072768"/>
            <a:ext cx="8712968" cy="1384995"/>
          </a:xfrm>
          <a:prstGeom prst="rect">
            <a:avLst/>
          </a:prstGeom>
          <a:solidFill>
            <a:schemeClr val="accent1">
              <a:lumMod val="60000"/>
              <a:lumOff val="40000"/>
            </a:schemeClr>
          </a:solidFill>
        </p:spPr>
        <p:txBody>
          <a:bodyPr wrap="square">
            <a:spAutoFit/>
          </a:bodyPr>
          <a:lstStyle/>
          <a:p>
            <a:r>
              <a:rPr lang="ru-RU" sz="2100" dirty="0">
                <a:latin typeface="Cambria" pitchFamily="18" charset="0"/>
                <a:ea typeface="Cambria" pitchFamily="18" charset="0"/>
              </a:rPr>
              <a:t>219/21: Сигнал до ГлП срещу съдия по висящо гр.д. - проверени са случайното разпределение, всички протоколи и актове, движението на жалбите и 13 искания за отвод. КПКОНПИ възпроизвежда почти пълното движение на делото в 89-дневна проверка.</a:t>
            </a:r>
          </a:p>
        </p:txBody>
      </p:sp>
      <p:sp>
        <p:nvSpPr>
          <p:cNvPr id="11" name="Rectangle 10"/>
          <p:cNvSpPr/>
          <p:nvPr/>
        </p:nvSpPr>
        <p:spPr>
          <a:xfrm>
            <a:off x="3081728" y="2584936"/>
            <a:ext cx="8694519" cy="1708160"/>
          </a:xfrm>
          <a:prstGeom prst="rect">
            <a:avLst/>
          </a:prstGeom>
          <a:solidFill>
            <a:schemeClr val="accent1">
              <a:lumMod val="60000"/>
              <a:lumOff val="40000"/>
            </a:schemeClr>
          </a:solidFill>
        </p:spPr>
        <p:txBody>
          <a:bodyPr wrap="square">
            <a:spAutoFit/>
          </a:bodyPr>
          <a:lstStyle/>
          <a:p>
            <a:r>
              <a:rPr lang="ru-RU" sz="2100" dirty="0">
                <a:latin typeface="Cambria" pitchFamily="18" charset="0"/>
                <a:ea typeface="Cambria" pitchFamily="18" charset="0"/>
              </a:rPr>
              <a:t>1671/18: Сдружение сезира ПРБ в подкрепа на страна по имотен спор, висящ пред ВКС. Несъгласието с експертизи, пълномощно и въззивно решение е представено като умишлена служебна злоупотреба на 4 съдии от ОС–Варна. В пр.пр. са приобщени съдебните материали и обясненията на съдиите.</a:t>
            </a:r>
          </a:p>
        </p:txBody>
      </p:sp>
      <p:sp>
        <p:nvSpPr>
          <p:cNvPr id="12" name="Rectangle 11"/>
          <p:cNvSpPr/>
          <p:nvPr/>
        </p:nvSpPr>
        <p:spPr>
          <a:xfrm>
            <a:off x="182960" y="5273913"/>
            <a:ext cx="6984776" cy="1323439"/>
          </a:xfrm>
          <a:prstGeom prst="rect">
            <a:avLst/>
          </a:prstGeom>
          <a:solidFill>
            <a:schemeClr val="accent1">
              <a:lumMod val="60000"/>
              <a:lumOff val="40000"/>
            </a:schemeClr>
          </a:solidFill>
        </p:spPr>
        <p:txBody>
          <a:bodyPr wrap="square">
            <a:spAutoFit/>
          </a:bodyPr>
          <a:lstStyle/>
          <a:p>
            <a:r>
              <a:rPr lang="ru-RU" sz="2000" dirty="0">
                <a:latin typeface="Cambria" pitchFamily="18" charset="0"/>
                <a:ea typeface="Cambria" pitchFamily="18" charset="0"/>
              </a:rPr>
              <a:t>182/19: </a:t>
            </a:r>
            <a:r>
              <a:rPr lang="en-US" sz="2000" dirty="0" err="1">
                <a:latin typeface="Cambria" pitchFamily="18" charset="0"/>
                <a:ea typeface="Cambria" pitchFamily="18" charset="0"/>
              </a:rPr>
              <a:t>Многогодишни</a:t>
            </a:r>
            <a:r>
              <a:rPr lang="en-US" sz="2000" dirty="0">
                <a:latin typeface="Cambria" pitchFamily="18" charset="0"/>
                <a:ea typeface="Cambria" pitchFamily="18" charset="0"/>
              </a:rPr>
              <a:t> </a:t>
            </a:r>
            <a:r>
              <a:rPr lang="en-US" sz="2000" dirty="0" err="1">
                <a:latin typeface="Cambria" pitchFamily="18" charset="0"/>
                <a:ea typeface="Cambria" pitchFamily="18" charset="0"/>
              </a:rPr>
              <a:t>обвинения</a:t>
            </a:r>
            <a:r>
              <a:rPr lang="en-US" sz="2000" dirty="0">
                <a:latin typeface="Cambria" pitchFamily="18" charset="0"/>
                <a:ea typeface="Cambria" pitchFamily="18" charset="0"/>
              </a:rPr>
              <a:t> </a:t>
            </a:r>
            <a:r>
              <a:rPr lang="en-US" sz="2000" dirty="0" err="1">
                <a:latin typeface="Cambria" pitchFamily="18" charset="0"/>
                <a:ea typeface="Cambria" pitchFamily="18" charset="0"/>
              </a:rPr>
              <a:t>срещу</a:t>
            </a:r>
            <a:r>
              <a:rPr lang="en-US" sz="2000" dirty="0">
                <a:latin typeface="Cambria" pitchFamily="18" charset="0"/>
                <a:ea typeface="Cambria" pitchFamily="18" charset="0"/>
              </a:rPr>
              <a:t> </a:t>
            </a:r>
            <a:r>
              <a:rPr lang="en-US" sz="2000" dirty="0" err="1">
                <a:latin typeface="Cambria" pitchFamily="18" charset="0"/>
                <a:ea typeface="Cambria" pitchFamily="18" charset="0"/>
              </a:rPr>
              <a:t>последователн</a:t>
            </a:r>
            <a:r>
              <a:rPr lang="bg-BG" sz="2000" dirty="0">
                <a:latin typeface="Cambria" pitchFamily="18" charset="0"/>
                <a:ea typeface="Cambria" pitchFamily="18" charset="0"/>
              </a:rPr>
              <a:t>о действащи</a:t>
            </a:r>
            <a:r>
              <a:rPr lang="en-US" sz="2000" dirty="0">
                <a:latin typeface="Cambria" pitchFamily="18" charset="0"/>
                <a:ea typeface="Cambria" pitchFamily="18" charset="0"/>
              </a:rPr>
              <a:t> </a:t>
            </a:r>
            <a:r>
              <a:rPr lang="en-US" sz="2000" dirty="0" err="1">
                <a:latin typeface="Cambria" pitchFamily="18" charset="0"/>
                <a:ea typeface="Cambria" pitchFamily="18" charset="0"/>
              </a:rPr>
              <a:t>прокурори</a:t>
            </a:r>
            <a:r>
              <a:rPr lang="en-US" sz="2000" dirty="0">
                <a:latin typeface="Cambria" pitchFamily="18" charset="0"/>
                <a:ea typeface="Cambria" pitchFamily="18" charset="0"/>
              </a:rPr>
              <a:t> </a:t>
            </a:r>
            <a:r>
              <a:rPr lang="en-US" sz="2000" dirty="0" err="1">
                <a:latin typeface="Cambria" pitchFamily="18" charset="0"/>
                <a:ea typeface="Cambria" pitchFamily="18" charset="0"/>
              </a:rPr>
              <a:t>през</a:t>
            </a:r>
            <a:r>
              <a:rPr lang="en-US" sz="2000" dirty="0">
                <a:latin typeface="Cambria" pitchFamily="18" charset="0"/>
                <a:ea typeface="Cambria" pitchFamily="18" charset="0"/>
              </a:rPr>
              <a:t> 2005 г. </a:t>
            </a:r>
            <a:r>
              <a:rPr lang="en-US" sz="2000" dirty="0" err="1">
                <a:latin typeface="Cambria" pitchFamily="18" charset="0"/>
                <a:ea typeface="Cambria" pitchFamily="18" charset="0"/>
              </a:rPr>
              <a:t>водят</a:t>
            </a:r>
            <a:r>
              <a:rPr lang="en-US" sz="2000" dirty="0">
                <a:latin typeface="Cambria" pitchFamily="18" charset="0"/>
                <a:ea typeface="Cambria" pitchFamily="18" charset="0"/>
              </a:rPr>
              <a:t> </a:t>
            </a:r>
            <a:r>
              <a:rPr lang="en-US" sz="2000" dirty="0" err="1">
                <a:latin typeface="Cambria" pitchFamily="18" charset="0"/>
                <a:ea typeface="Cambria" pitchFamily="18" charset="0"/>
              </a:rPr>
              <a:t>до</a:t>
            </a:r>
            <a:r>
              <a:rPr lang="en-US" sz="2000" dirty="0">
                <a:latin typeface="Cambria" pitchFamily="18" charset="0"/>
                <a:ea typeface="Cambria" pitchFamily="18" charset="0"/>
              </a:rPr>
              <a:t> </a:t>
            </a:r>
            <a:r>
              <a:rPr lang="en-US" sz="2000" dirty="0" err="1">
                <a:latin typeface="Cambria" pitchFamily="18" charset="0"/>
                <a:ea typeface="Cambria" pitchFamily="18" charset="0"/>
              </a:rPr>
              <a:t>самоотвод</a:t>
            </a:r>
            <a:r>
              <a:rPr lang="en-US" sz="2000" dirty="0">
                <a:latin typeface="Cambria" pitchFamily="18" charset="0"/>
                <a:ea typeface="Cambria" pitchFamily="18" charset="0"/>
              </a:rPr>
              <a:t> </a:t>
            </a:r>
            <a:r>
              <a:rPr lang="en-US" sz="2000" dirty="0" err="1">
                <a:latin typeface="Cambria" pitchFamily="18" charset="0"/>
                <a:ea typeface="Cambria" pitchFamily="18" charset="0"/>
              </a:rPr>
              <a:t>на</a:t>
            </a:r>
            <a:r>
              <a:rPr lang="en-US" sz="2000" dirty="0">
                <a:latin typeface="Cambria" pitchFamily="18" charset="0"/>
                <a:ea typeface="Cambria" pitchFamily="18" charset="0"/>
              </a:rPr>
              <a:t> </a:t>
            </a:r>
            <a:r>
              <a:rPr lang="en-US" sz="2000" dirty="0" err="1">
                <a:latin typeface="Cambria" pitchFamily="18" charset="0"/>
                <a:ea typeface="Cambria" pitchFamily="18" charset="0"/>
              </a:rPr>
              <a:t>наблюдаващия</a:t>
            </a:r>
            <a:r>
              <a:rPr lang="en-US" sz="2000" dirty="0">
                <a:latin typeface="Cambria" pitchFamily="18" charset="0"/>
                <a:ea typeface="Cambria" pitchFamily="18" charset="0"/>
              </a:rPr>
              <a:t> </a:t>
            </a:r>
            <a:r>
              <a:rPr lang="en-US" sz="2000" dirty="0" err="1">
                <a:latin typeface="Cambria" pitchFamily="18" charset="0"/>
                <a:ea typeface="Cambria" pitchFamily="18" charset="0"/>
              </a:rPr>
              <a:t>прокурор</a:t>
            </a:r>
            <a:r>
              <a:rPr lang="en-US" sz="2000" dirty="0">
                <a:latin typeface="Cambria" pitchFamily="18" charset="0"/>
                <a:ea typeface="Cambria" pitchFamily="18" charset="0"/>
              </a:rPr>
              <a:t>; </a:t>
            </a:r>
            <a:r>
              <a:rPr lang="en-US" sz="2000" dirty="0" err="1">
                <a:latin typeface="Cambria" pitchFamily="18" charset="0"/>
                <a:ea typeface="Cambria" pitchFamily="18" charset="0"/>
              </a:rPr>
              <a:t>през</a:t>
            </a:r>
            <a:r>
              <a:rPr lang="en-US" sz="2000" dirty="0">
                <a:latin typeface="Cambria" pitchFamily="18" charset="0"/>
                <a:ea typeface="Cambria" pitchFamily="18" charset="0"/>
              </a:rPr>
              <a:t> 2019 г. КПКОНПИ </a:t>
            </a:r>
            <a:r>
              <a:rPr lang="en-US" sz="2000" dirty="0" err="1">
                <a:latin typeface="Cambria" pitchFamily="18" charset="0"/>
                <a:ea typeface="Cambria" pitchFamily="18" charset="0"/>
              </a:rPr>
              <a:t>отново</a:t>
            </a:r>
            <a:r>
              <a:rPr lang="en-US" sz="2000" dirty="0">
                <a:latin typeface="Cambria" pitchFamily="18" charset="0"/>
                <a:ea typeface="Cambria" pitchFamily="18" charset="0"/>
              </a:rPr>
              <a:t> </a:t>
            </a:r>
            <a:r>
              <a:rPr lang="en-US" sz="2000" dirty="0" err="1">
                <a:latin typeface="Cambria" pitchFamily="18" charset="0"/>
                <a:ea typeface="Cambria" pitchFamily="18" charset="0"/>
              </a:rPr>
              <a:t>отваря</a:t>
            </a:r>
            <a:r>
              <a:rPr lang="en-US" sz="2000" dirty="0">
                <a:latin typeface="Cambria" pitchFamily="18" charset="0"/>
                <a:ea typeface="Cambria" pitchFamily="18" charset="0"/>
              </a:rPr>
              <a:t> </a:t>
            </a:r>
            <a:r>
              <a:rPr lang="bg-BG" sz="2000" dirty="0">
                <a:latin typeface="Cambria" pitchFamily="18" charset="0"/>
                <a:ea typeface="Cambria" pitchFamily="18" charset="0"/>
              </a:rPr>
              <a:t>20-годишния</a:t>
            </a:r>
            <a:r>
              <a:rPr lang="en-US" sz="2000" dirty="0">
                <a:latin typeface="Cambria" pitchFamily="18" charset="0"/>
                <a:ea typeface="Cambria" pitchFamily="18" charset="0"/>
              </a:rPr>
              <a:t> </a:t>
            </a:r>
            <a:r>
              <a:rPr lang="en-US" sz="2000" dirty="0" err="1">
                <a:latin typeface="Cambria" pitchFamily="18" charset="0"/>
                <a:ea typeface="Cambria" pitchFamily="18" charset="0"/>
              </a:rPr>
              <a:t>архив</a:t>
            </a:r>
            <a:r>
              <a:rPr lang="en-US" sz="2000" dirty="0">
                <a:latin typeface="Cambria" pitchFamily="18" charset="0"/>
                <a:ea typeface="Cambria" pitchFamily="18" charset="0"/>
              </a:rPr>
              <a:t> </a:t>
            </a:r>
            <a:r>
              <a:rPr lang="en-US" sz="2000" dirty="0" err="1">
                <a:latin typeface="Cambria" pitchFamily="18" charset="0"/>
                <a:ea typeface="Cambria" pitchFamily="18" charset="0"/>
              </a:rPr>
              <a:t>за</a:t>
            </a:r>
            <a:r>
              <a:rPr lang="en-US" sz="2000" dirty="0">
                <a:latin typeface="Cambria" pitchFamily="18" charset="0"/>
                <a:ea typeface="Cambria" pitchFamily="18" charset="0"/>
              </a:rPr>
              <a:t> 164-дневна </a:t>
            </a:r>
            <a:r>
              <a:rPr lang="en-US" sz="2000" dirty="0" err="1">
                <a:latin typeface="Cambria" pitchFamily="18" charset="0"/>
                <a:ea typeface="Cambria" pitchFamily="18" charset="0"/>
              </a:rPr>
              <a:t>проверка</a:t>
            </a:r>
            <a:r>
              <a:rPr lang="en-US" sz="2000" dirty="0">
                <a:latin typeface="Cambria" pitchFamily="18" charset="0"/>
                <a:ea typeface="Cambria" pitchFamily="18" charset="0"/>
              </a:rPr>
              <a:t>.</a:t>
            </a:r>
            <a:endParaRPr lang="bg-BG" sz="2000" dirty="0">
              <a:latin typeface="Cambria" pitchFamily="18" charset="0"/>
              <a:ea typeface="Cambria" pitchFamily="18" charset="0"/>
            </a:endParaRP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104" y="980728"/>
            <a:ext cx="3600400"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50138" y="4005064"/>
            <a:ext cx="4126110"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10586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090"/>
            <a:ext cx="11887200" cy="782638"/>
          </a:xfrm>
        </p:spPr>
        <p:txBody>
          <a:bodyPr/>
          <a:lstStyle/>
          <a:p>
            <a:r>
              <a:rPr lang="ru-RU" sz="2400" b="1" cap="all" dirty="0">
                <a:solidFill>
                  <a:schemeClr val="accent5">
                    <a:lumMod val="50000"/>
                  </a:schemeClr>
                </a:solidFill>
                <a:latin typeface="Times New Roman" panose="02020603050405020304" pitchFamily="18" charset="0"/>
                <a:cs typeface="Times New Roman" panose="02020603050405020304" pitchFamily="18" charset="0"/>
              </a:rPr>
              <a:t>МЕХАНИЗМИ ЗА ВЪЗДЕЙСТВИЕ чрез време</a:t>
            </a:r>
            <a:endParaRPr lang="bg-BG" sz="2400" b="1" dirty="0">
              <a:solidFill>
                <a:schemeClr val="accent5">
                  <a:lumMod val="50000"/>
                </a:schemeClr>
              </a:solidFill>
              <a:latin typeface="Times New Roman" panose="02020603050405020304" pitchFamily="18" charset="0"/>
              <a:cs typeface="Times New Roman" panose="02020603050405020304" pitchFamily="18" charset="0"/>
            </a:endParaRPr>
          </a:p>
        </p:txBody>
      </p:sp>
      <p:cxnSp>
        <p:nvCxnSpPr>
          <p:cNvPr id="5" name="Straight Connector 4"/>
          <p:cNvCxnSpPr/>
          <p:nvPr/>
        </p:nvCxnSpPr>
        <p:spPr>
          <a:xfrm>
            <a:off x="182960" y="908720"/>
            <a:ext cx="11593288"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6" name="AutoShape 4" descr="Generated image: Empty coat, quiet complai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bg-BG"/>
          </a:p>
        </p:txBody>
      </p:sp>
      <p:sp>
        <p:nvSpPr>
          <p:cNvPr id="7" name="Rectangle 6"/>
          <p:cNvSpPr/>
          <p:nvPr/>
        </p:nvSpPr>
        <p:spPr>
          <a:xfrm>
            <a:off x="8247856" y="5920321"/>
            <a:ext cx="3528392" cy="769441"/>
          </a:xfrm>
          <a:prstGeom prst="rect">
            <a:avLst/>
          </a:prstGeom>
        </p:spPr>
        <p:txBody>
          <a:bodyPr wrap="square">
            <a:spAutoFit/>
          </a:bodyPr>
          <a:lstStyle/>
          <a:p>
            <a:pPr algn="ctr"/>
            <a:r>
              <a:rPr lang="ru-RU" sz="2200" b="1" dirty="0">
                <a:latin typeface="Cambria" panose="02040503050406030204" pitchFamily="18" charset="0"/>
              </a:rPr>
              <a:t>ПРОВЕРКА НА КОМАНДНО ДИШАНЕ</a:t>
            </a:r>
            <a:endParaRPr lang="ru-RU" sz="2200" dirty="0">
              <a:latin typeface="Cambria" panose="02040503050406030204" pitchFamily="18" charset="0"/>
            </a:endParaRPr>
          </a:p>
        </p:txBody>
      </p:sp>
      <p:sp>
        <p:nvSpPr>
          <p:cNvPr id="8" name="Rectangle 7"/>
          <p:cNvSpPr/>
          <p:nvPr/>
        </p:nvSpPr>
        <p:spPr>
          <a:xfrm>
            <a:off x="182960" y="1072768"/>
            <a:ext cx="7632848" cy="2462213"/>
          </a:xfrm>
          <a:prstGeom prst="rect">
            <a:avLst/>
          </a:prstGeom>
          <a:solidFill>
            <a:schemeClr val="accent1">
              <a:lumMod val="60000"/>
              <a:lumOff val="40000"/>
            </a:schemeClr>
          </a:solidFill>
        </p:spPr>
        <p:txBody>
          <a:bodyPr wrap="square">
            <a:spAutoFit/>
          </a:bodyPr>
          <a:lstStyle/>
          <a:p>
            <a:r>
              <a:rPr lang="bg-BG" sz="2200" dirty="0">
                <a:latin typeface="Cambria" pitchFamily="18" charset="0"/>
                <a:ea typeface="Cambria" pitchFamily="18" charset="0"/>
              </a:rPr>
              <a:t>1770/18:  Общи твърдения срещу неопределени магистрати от съдебен район и окръжния прокурор. Подателят отказва да даде сведения и заявява, че не желае жалбите му да бъдат разследвани. Въпреки това ГДНП изисква информация от съда и проверява движението на производството. Установени са още 3 жалби и 1 сигнал от същия подател.</a:t>
            </a:r>
          </a:p>
        </p:txBody>
      </p:sp>
      <p:sp>
        <p:nvSpPr>
          <p:cNvPr id="11" name="Rectangle 10"/>
          <p:cNvSpPr/>
          <p:nvPr/>
        </p:nvSpPr>
        <p:spPr>
          <a:xfrm>
            <a:off x="182960" y="4545702"/>
            <a:ext cx="7560840" cy="2123658"/>
          </a:xfrm>
          <a:prstGeom prst="rect">
            <a:avLst/>
          </a:prstGeom>
          <a:solidFill>
            <a:schemeClr val="accent1">
              <a:lumMod val="60000"/>
              <a:lumOff val="40000"/>
            </a:schemeClr>
          </a:solidFill>
        </p:spPr>
        <p:txBody>
          <a:bodyPr wrap="square">
            <a:spAutoFit/>
          </a:bodyPr>
          <a:lstStyle/>
          <a:p>
            <a:r>
              <a:rPr lang="ru-RU" sz="2200" dirty="0">
                <a:latin typeface="Cambria" pitchFamily="18" charset="0"/>
                <a:ea typeface="Cambria" pitchFamily="18" charset="0"/>
              </a:rPr>
              <a:t>1628/20: Подателят обвинява съдия от АССГ във фалшифициране на протоколи поради нередовно призоваване. Пред КПКОНПИ признава, че е сбъркал и е бил редовно призован. Обвинението се пренасочва към корупция поради отказ на съда да допусне нова експертиза.</a:t>
            </a:r>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1752" y="1268760"/>
            <a:ext cx="4464496"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02304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44" y="198090"/>
            <a:ext cx="11887200" cy="782638"/>
          </a:xfrm>
        </p:spPr>
        <p:txBody>
          <a:bodyPr/>
          <a:lstStyle/>
          <a:p>
            <a:r>
              <a:rPr lang="ru-RU" sz="2400" b="1" cap="all" dirty="0">
                <a:solidFill>
                  <a:schemeClr val="accent5">
                    <a:lumMod val="50000"/>
                  </a:schemeClr>
                </a:solidFill>
                <a:latin typeface="Times New Roman" panose="02020603050405020304" pitchFamily="18" charset="0"/>
                <a:cs typeface="Times New Roman" panose="02020603050405020304" pitchFamily="18" charset="0"/>
              </a:rPr>
              <a:t>МЕХАНИЗМИ ЗА НАТИСК чрез РАЗШИРЯВАНЕ</a:t>
            </a:r>
            <a:endParaRPr lang="bg-BG" sz="2400" b="1" dirty="0">
              <a:solidFill>
                <a:schemeClr val="accent5">
                  <a:lumMod val="50000"/>
                </a:schemeClr>
              </a:solidFill>
              <a:latin typeface="Times New Roman" panose="02020603050405020304" pitchFamily="18" charset="0"/>
              <a:cs typeface="Times New Roman" panose="02020603050405020304" pitchFamily="18" charset="0"/>
            </a:endParaRPr>
          </a:p>
        </p:txBody>
      </p:sp>
      <p:cxnSp>
        <p:nvCxnSpPr>
          <p:cNvPr id="5" name="Straight Connector 4"/>
          <p:cNvCxnSpPr/>
          <p:nvPr/>
        </p:nvCxnSpPr>
        <p:spPr>
          <a:xfrm>
            <a:off x="182960" y="908720"/>
            <a:ext cx="11593288"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6" name="AutoShape 4" descr="Generated image: Empty coat, quiet complai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bg-BG"/>
          </a:p>
        </p:txBody>
      </p:sp>
      <p:sp>
        <p:nvSpPr>
          <p:cNvPr id="7" name="Rectangle 6"/>
          <p:cNvSpPr/>
          <p:nvPr/>
        </p:nvSpPr>
        <p:spPr>
          <a:xfrm>
            <a:off x="-177080" y="3140968"/>
            <a:ext cx="5009237" cy="430887"/>
          </a:xfrm>
          <a:prstGeom prst="rect">
            <a:avLst/>
          </a:prstGeom>
        </p:spPr>
        <p:txBody>
          <a:bodyPr wrap="square">
            <a:spAutoFit/>
          </a:bodyPr>
          <a:lstStyle/>
          <a:p>
            <a:pPr algn="ctr"/>
            <a:r>
              <a:rPr lang="ru-RU" sz="2200" b="1" dirty="0">
                <a:latin typeface="Cambria" panose="02040503050406030204" pitchFamily="18" charset="0"/>
              </a:rPr>
              <a:t>СГЛОБЯВАНЕ НА ПРЕСТЪПНОСТ</a:t>
            </a:r>
            <a:endParaRPr lang="ru-RU" sz="2200" dirty="0">
              <a:latin typeface="Cambria" panose="02040503050406030204" pitchFamily="18" charset="0"/>
            </a:endParaRPr>
          </a:p>
        </p:txBody>
      </p:sp>
      <p:sp>
        <p:nvSpPr>
          <p:cNvPr id="13" name="Rectangle 12"/>
          <p:cNvSpPr/>
          <p:nvPr/>
        </p:nvSpPr>
        <p:spPr>
          <a:xfrm>
            <a:off x="7239744" y="6310481"/>
            <a:ext cx="4752528" cy="430887"/>
          </a:xfrm>
          <a:prstGeom prst="rect">
            <a:avLst/>
          </a:prstGeom>
        </p:spPr>
        <p:txBody>
          <a:bodyPr wrap="square">
            <a:spAutoFit/>
          </a:bodyPr>
          <a:lstStyle/>
          <a:p>
            <a:pPr algn="ctr"/>
            <a:r>
              <a:rPr lang="ru-RU" sz="2200" b="1" dirty="0">
                <a:latin typeface="Cambria" panose="02040503050406030204" pitchFamily="18" charset="0"/>
              </a:rPr>
              <a:t>ЛИЧНОСТНО ПРОФИЛИРАНЕ</a:t>
            </a:r>
            <a:endParaRPr lang="ru-RU" sz="2200" dirty="0">
              <a:latin typeface="Cambria" panose="02040503050406030204" pitchFamily="18" charset="0"/>
            </a:endParaRPr>
          </a:p>
        </p:txBody>
      </p:sp>
      <p:sp>
        <p:nvSpPr>
          <p:cNvPr id="8" name="Rectangle 7"/>
          <p:cNvSpPr/>
          <p:nvPr/>
        </p:nvSpPr>
        <p:spPr>
          <a:xfrm>
            <a:off x="2847256" y="1072768"/>
            <a:ext cx="8856984" cy="2031325"/>
          </a:xfrm>
          <a:prstGeom prst="rect">
            <a:avLst/>
          </a:prstGeom>
          <a:solidFill>
            <a:schemeClr val="accent1">
              <a:lumMod val="60000"/>
              <a:lumOff val="40000"/>
            </a:schemeClr>
          </a:solidFill>
        </p:spPr>
        <p:txBody>
          <a:bodyPr wrap="square">
            <a:spAutoFit/>
          </a:bodyPr>
          <a:lstStyle/>
          <a:p>
            <a:r>
              <a:rPr lang="ru-RU" sz="2100" dirty="0">
                <a:latin typeface="Cambria" pitchFamily="18" charset="0"/>
                <a:ea typeface="Cambria" pitchFamily="18" charset="0"/>
              </a:rPr>
              <a:t>89/20: Процесуални оплаквания по 6 дела са развити като твърдение за „</a:t>
            </a:r>
            <a:r>
              <a:rPr lang="ru-RU" sz="2100" b="1" dirty="0">
                <a:latin typeface="Cambria" pitchFamily="18" charset="0"/>
                <a:ea typeface="Cambria" pitchFamily="18" charset="0"/>
              </a:rPr>
              <a:t>магистратска организирана престъпна група</a:t>
            </a:r>
            <a:r>
              <a:rPr lang="ru-RU" sz="2100" dirty="0">
                <a:latin typeface="Cambria" pitchFamily="18" charset="0"/>
                <a:ea typeface="Cambria" pitchFamily="18" charset="0"/>
              </a:rPr>
              <a:t>“ с полицията и НАП; 142-дневна проверка, преминала през 3 прокуратури и КПКОНПИ; изискани актове, протоколи за случайно разпределение, цифров носител, аудиозапис и кадастрални материали. Отказ поради липса на обективни данни за престъпление.</a:t>
            </a:r>
          </a:p>
        </p:txBody>
      </p:sp>
      <p:sp>
        <p:nvSpPr>
          <p:cNvPr id="12" name="Rectangle 11"/>
          <p:cNvSpPr/>
          <p:nvPr/>
        </p:nvSpPr>
        <p:spPr>
          <a:xfrm>
            <a:off x="145702" y="3645024"/>
            <a:ext cx="7454081" cy="3170099"/>
          </a:xfrm>
          <a:prstGeom prst="rect">
            <a:avLst/>
          </a:prstGeom>
          <a:solidFill>
            <a:schemeClr val="accent1">
              <a:lumMod val="60000"/>
              <a:lumOff val="40000"/>
            </a:schemeClr>
          </a:solidFill>
        </p:spPr>
        <p:txBody>
          <a:bodyPr wrap="square">
            <a:spAutoFit/>
          </a:bodyPr>
          <a:lstStyle/>
          <a:p>
            <a:r>
              <a:rPr lang="ru-RU" sz="2000" dirty="0">
                <a:latin typeface="Cambria" pitchFamily="18" charset="0"/>
                <a:ea typeface="Cambria" pitchFamily="18" charset="0"/>
              </a:rPr>
              <a:t>1345/21: Един от най-пълните лични и семейни финансови профили. Актът не посочва конкретен недеклариран чуждестранен актив, който да обясни събирането на данни за: </a:t>
            </a:r>
            <a:endParaRPr lang="bg-BG" sz="2000" dirty="0">
              <a:latin typeface="Cambria" pitchFamily="18" charset="0"/>
              <a:ea typeface="Cambria" pitchFamily="18" charset="0"/>
            </a:endParaRPr>
          </a:p>
          <a:p>
            <a:r>
              <a:rPr lang="ru-RU" sz="2000" dirty="0">
                <a:latin typeface="Cambria" pitchFamily="18" charset="0"/>
                <a:ea typeface="Cambria" pitchFamily="18" charset="0"/>
              </a:rPr>
              <a:t>трудови доходи, продажби на недвижими имоти, брачен договор и фактическа раздяла, издръжка на дете, семейно жилище, дарение от съпруг, инвестиции в два договорни фонда, имущество и сделки, банкови сметки в три валути, банков сейф, застраховки, автомобили, 28 преминавания на държавната граница и писмени сведения пред НАП и КПКОНПИ.</a:t>
            </a:r>
          </a:p>
        </p:txBody>
      </p:sp>
      <p:sp>
        <p:nvSpPr>
          <p:cNvPr id="3" name="AutoShape 2" descr="Generated image: Case-built accusation c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bg-BG"/>
          </a:p>
        </p:txBody>
      </p:sp>
      <p:pic>
        <p:nvPicPr>
          <p:cNvPr id="71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908720"/>
            <a:ext cx="2518539" cy="21953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3880" y="3512382"/>
            <a:ext cx="3240360" cy="2868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79347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944" y="198090"/>
            <a:ext cx="11887200" cy="782638"/>
          </a:xfrm>
        </p:spPr>
        <p:txBody>
          <a:bodyPr/>
          <a:lstStyle/>
          <a:p>
            <a:r>
              <a:rPr lang="ru-RU" sz="2400" b="1" cap="all" dirty="0">
                <a:solidFill>
                  <a:schemeClr val="accent5">
                    <a:lumMod val="50000"/>
                  </a:schemeClr>
                </a:solidFill>
                <a:latin typeface="Times New Roman" panose="02020603050405020304" pitchFamily="18" charset="0"/>
                <a:cs typeface="Times New Roman" panose="02020603050405020304" pitchFamily="18" charset="0"/>
              </a:rPr>
              <a:t>МЕХАНИЗМИ НА ИНСТИТУЦИОНАЛНО И КОМУНИКАЦИОННО УСИЛВАНЕ</a:t>
            </a:r>
            <a:endParaRPr lang="bg-BG" sz="2400" b="1" dirty="0">
              <a:solidFill>
                <a:schemeClr val="accent5">
                  <a:lumMod val="50000"/>
                </a:schemeClr>
              </a:solidFill>
              <a:latin typeface="Times New Roman" panose="02020603050405020304" pitchFamily="18" charset="0"/>
              <a:cs typeface="Times New Roman" panose="02020603050405020304" pitchFamily="18" charset="0"/>
            </a:endParaRPr>
          </a:p>
        </p:txBody>
      </p:sp>
      <p:cxnSp>
        <p:nvCxnSpPr>
          <p:cNvPr id="5" name="Straight Connector 4"/>
          <p:cNvCxnSpPr/>
          <p:nvPr/>
        </p:nvCxnSpPr>
        <p:spPr>
          <a:xfrm>
            <a:off x="182960" y="908720"/>
            <a:ext cx="11593288"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6" name="AutoShape 4" descr="Generated image: Empty coat, quiet complain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bg-BG"/>
          </a:p>
        </p:txBody>
      </p:sp>
      <p:sp>
        <p:nvSpPr>
          <p:cNvPr id="7" name="Rectangle 6"/>
          <p:cNvSpPr/>
          <p:nvPr/>
        </p:nvSpPr>
        <p:spPr>
          <a:xfrm>
            <a:off x="9616008" y="5827911"/>
            <a:ext cx="2232248" cy="769441"/>
          </a:xfrm>
          <a:prstGeom prst="rect">
            <a:avLst/>
          </a:prstGeom>
        </p:spPr>
        <p:txBody>
          <a:bodyPr wrap="square">
            <a:spAutoFit/>
          </a:bodyPr>
          <a:lstStyle/>
          <a:p>
            <a:pPr algn="ctr"/>
            <a:r>
              <a:rPr lang="ru-RU" sz="2200" b="1" dirty="0">
                <a:latin typeface="Cambria" panose="02040503050406030204" pitchFamily="18" charset="0"/>
              </a:rPr>
              <a:t>ИЗКАЧВАНЕ НА СИГНАЛА</a:t>
            </a:r>
            <a:endParaRPr lang="ru-RU" sz="2200" dirty="0">
              <a:latin typeface="Cambria" panose="02040503050406030204" pitchFamily="18" charset="0"/>
            </a:endParaRPr>
          </a:p>
        </p:txBody>
      </p:sp>
      <p:sp>
        <p:nvSpPr>
          <p:cNvPr id="13" name="Rectangle 12"/>
          <p:cNvSpPr/>
          <p:nvPr/>
        </p:nvSpPr>
        <p:spPr>
          <a:xfrm>
            <a:off x="136575" y="4582289"/>
            <a:ext cx="3790801" cy="430887"/>
          </a:xfrm>
          <a:prstGeom prst="rect">
            <a:avLst/>
          </a:prstGeom>
        </p:spPr>
        <p:txBody>
          <a:bodyPr wrap="square">
            <a:spAutoFit/>
          </a:bodyPr>
          <a:lstStyle/>
          <a:p>
            <a:pPr algn="ctr"/>
            <a:r>
              <a:rPr lang="ru-RU" sz="2200" b="1" dirty="0">
                <a:latin typeface="Cambria" panose="02040503050406030204" pitchFamily="18" charset="0"/>
              </a:rPr>
              <a:t>ОБВИНИТЕЛНО ЕХО</a:t>
            </a:r>
            <a:endParaRPr lang="ru-RU" sz="2200" dirty="0">
              <a:latin typeface="Cambria" panose="02040503050406030204" pitchFamily="18" charset="0"/>
            </a:endParaRPr>
          </a:p>
        </p:txBody>
      </p:sp>
      <p:sp>
        <p:nvSpPr>
          <p:cNvPr id="8" name="Rectangle 7"/>
          <p:cNvSpPr/>
          <p:nvPr/>
        </p:nvSpPr>
        <p:spPr>
          <a:xfrm>
            <a:off x="155575" y="5284365"/>
            <a:ext cx="7372201" cy="1384995"/>
          </a:xfrm>
          <a:prstGeom prst="rect">
            <a:avLst/>
          </a:prstGeom>
          <a:solidFill>
            <a:schemeClr val="accent1">
              <a:lumMod val="60000"/>
              <a:lumOff val="40000"/>
            </a:schemeClr>
          </a:solidFill>
        </p:spPr>
        <p:txBody>
          <a:bodyPr wrap="square">
            <a:spAutoFit/>
          </a:bodyPr>
          <a:lstStyle/>
          <a:p>
            <a:r>
              <a:rPr lang="ru-RU" sz="2100" dirty="0">
                <a:latin typeface="Cambria" pitchFamily="18" charset="0"/>
                <a:ea typeface="Cambria" pitchFamily="18" charset="0"/>
              </a:rPr>
              <a:t>1832/20: Подателят е страна по поне 12 граждански дела срещу множество съдии от РС. Преди сезирането на прокуратурата ИВСС е извършил 10 проверки, без да установи нарушения. Следва проверка на КПКОНПИ.</a:t>
            </a:r>
          </a:p>
        </p:txBody>
      </p:sp>
      <p:sp>
        <p:nvSpPr>
          <p:cNvPr id="12" name="Rectangle 11"/>
          <p:cNvSpPr/>
          <p:nvPr/>
        </p:nvSpPr>
        <p:spPr>
          <a:xfrm>
            <a:off x="4215408" y="1052736"/>
            <a:ext cx="7416824" cy="1323439"/>
          </a:xfrm>
          <a:prstGeom prst="rect">
            <a:avLst/>
          </a:prstGeom>
          <a:solidFill>
            <a:schemeClr val="accent1">
              <a:lumMod val="60000"/>
              <a:lumOff val="40000"/>
            </a:schemeClr>
          </a:solidFill>
        </p:spPr>
        <p:txBody>
          <a:bodyPr wrap="square">
            <a:spAutoFit/>
          </a:bodyPr>
          <a:lstStyle/>
          <a:p>
            <a:r>
              <a:rPr lang="bg-BG" sz="2000" dirty="0">
                <a:latin typeface="Cambria" pitchFamily="18" charset="0"/>
                <a:ea typeface="Cambria" pitchFamily="18" charset="0"/>
              </a:rPr>
              <a:t>701/20: Сигналът срещу съдия е адресиран едновременно до СП, КПКОНПИ, Народното събрание, ВСС, чуждестранно посолство и медия; процесуалното оплакване е представено като лично укривателство.</a:t>
            </a:r>
          </a:p>
        </p:txBody>
      </p:sp>
      <p:sp>
        <p:nvSpPr>
          <p:cNvPr id="3" name="AutoShape 2" descr="Generated image: Case-built accusation c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bg-BG"/>
          </a:p>
        </p:txBody>
      </p:sp>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9784" y="2598661"/>
            <a:ext cx="4032448"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3"/>
          <p:cNvSpPr/>
          <p:nvPr/>
        </p:nvSpPr>
        <p:spPr>
          <a:xfrm>
            <a:off x="4215408" y="2492896"/>
            <a:ext cx="4752528" cy="1938992"/>
          </a:xfrm>
          <a:prstGeom prst="rect">
            <a:avLst/>
          </a:prstGeom>
          <a:solidFill>
            <a:schemeClr val="accent1">
              <a:lumMod val="60000"/>
              <a:lumOff val="40000"/>
            </a:schemeClr>
          </a:solidFill>
        </p:spPr>
        <p:txBody>
          <a:bodyPr wrap="square">
            <a:spAutoFit/>
          </a:bodyPr>
          <a:lstStyle/>
          <a:p>
            <a:r>
              <a:rPr lang="ru-RU" sz="2000" dirty="0">
                <a:latin typeface="Cambria" pitchFamily="18" charset="0"/>
                <a:ea typeface="Cambria" pitchFamily="18" charset="0"/>
              </a:rPr>
              <a:t>298/22: Анонимен имейл е изпратен до медии, ДАНС, президента, МП и други. Приложен е неавтентифициран аудиозапис. Активирани са КПКОНПИ и ГДБОП, снето е сведение от съдебен администратор и са проведени ОИМ</a:t>
            </a:r>
            <a:r>
              <a:rPr lang="en-US" sz="2000" dirty="0">
                <a:latin typeface="Cambria" pitchFamily="18" charset="0"/>
                <a:ea typeface="Cambria" pitchFamily="18" charset="0"/>
              </a:rPr>
              <a:t>.</a:t>
            </a:r>
            <a:endParaRPr lang="bg-BG" sz="2000" dirty="0">
              <a:latin typeface="Cambria" pitchFamily="18" charset="0"/>
              <a:ea typeface="Cambria" pitchFamily="18" charset="0"/>
            </a:endParaRPr>
          </a:p>
        </p:txBody>
      </p:sp>
      <p:pic>
        <p:nvPicPr>
          <p:cNvPr id="819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9678" y="980728"/>
            <a:ext cx="3697697" cy="361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114341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3120" y="-27384"/>
            <a:ext cx="1728192"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1072" y="2385876"/>
            <a:ext cx="2016224" cy="1835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0418" y="4581128"/>
            <a:ext cx="2122862" cy="2122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19664" y="107465"/>
            <a:ext cx="2143777" cy="1737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74353" y="208047"/>
            <a:ext cx="1601895" cy="1564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338257" y="139742"/>
            <a:ext cx="1925823" cy="1705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ight Arrow 18"/>
          <p:cNvSpPr/>
          <p:nvPr/>
        </p:nvSpPr>
        <p:spPr>
          <a:xfrm>
            <a:off x="3172020" y="1205308"/>
            <a:ext cx="3465974" cy="2794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200"/>
          </a:p>
        </p:txBody>
      </p:sp>
      <p:pic>
        <p:nvPicPr>
          <p:cNvPr id="20"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27897" y="2336375"/>
            <a:ext cx="2163975" cy="2163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175848" y="2276872"/>
            <a:ext cx="1872208" cy="15741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904040" y="2602116"/>
            <a:ext cx="1762094" cy="1762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Right Arrow 22"/>
          <p:cNvSpPr/>
          <p:nvPr/>
        </p:nvSpPr>
        <p:spPr>
          <a:xfrm>
            <a:off x="3236097" y="4099005"/>
            <a:ext cx="3355575" cy="2652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pic>
        <p:nvPicPr>
          <p:cNvPr id="24" name="Picture 2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287392" y="4989743"/>
            <a:ext cx="2032472" cy="1679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121115" y="5048463"/>
            <a:ext cx="1966504" cy="1764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0075556" y="5072375"/>
            <a:ext cx="1743598" cy="1543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Right Arrow 30"/>
          <p:cNvSpPr/>
          <p:nvPr/>
        </p:nvSpPr>
        <p:spPr>
          <a:xfrm>
            <a:off x="2991272" y="6212259"/>
            <a:ext cx="3236625" cy="3130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2200"/>
          </a:p>
        </p:txBody>
      </p:sp>
      <p:sp>
        <p:nvSpPr>
          <p:cNvPr id="32" name="Rectangle 31"/>
          <p:cNvSpPr/>
          <p:nvPr/>
        </p:nvSpPr>
        <p:spPr>
          <a:xfrm>
            <a:off x="3135288" y="88756"/>
            <a:ext cx="3312368" cy="1107996"/>
          </a:xfrm>
          <a:prstGeom prst="rect">
            <a:avLst/>
          </a:prstGeom>
          <a:solidFill>
            <a:schemeClr val="accent1">
              <a:lumMod val="75000"/>
            </a:schemeClr>
          </a:solidFill>
        </p:spPr>
        <p:txBody>
          <a:bodyPr wrap="square">
            <a:spAutoFit/>
          </a:bodyPr>
          <a:lstStyle/>
          <a:p>
            <a:r>
              <a:rPr lang="ru-RU" sz="2200" dirty="0">
                <a:solidFill>
                  <a:schemeClr val="bg1"/>
                </a:solidFill>
                <a:latin typeface="Cambria" pitchFamily="18" charset="0"/>
                <a:ea typeface="Cambria" pitchFamily="18" charset="0"/>
              </a:rPr>
              <a:t>Действия преди установяване на авторството</a:t>
            </a:r>
            <a:endParaRPr lang="bg-BG" sz="2200" dirty="0">
              <a:solidFill>
                <a:schemeClr val="bg1"/>
              </a:solidFill>
              <a:latin typeface="Cambria" pitchFamily="18" charset="0"/>
              <a:ea typeface="Cambria" pitchFamily="18" charset="0"/>
            </a:endParaRPr>
          </a:p>
        </p:txBody>
      </p:sp>
      <p:sp>
        <p:nvSpPr>
          <p:cNvPr id="33" name="Rectangle 32"/>
          <p:cNvSpPr/>
          <p:nvPr/>
        </p:nvSpPr>
        <p:spPr>
          <a:xfrm>
            <a:off x="3236097" y="2276872"/>
            <a:ext cx="2995535" cy="1785104"/>
          </a:xfrm>
          <a:prstGeom prst="rect">
            <a:avLst/>
          </a:prstGeom>
          <a:solidFill>
            <a:schemeClr val="accent1">
              <a:lumMod val="75000"/>
            </a:schemeClr>
          </a:solidFill>
        </p:spPr>
        <p:txBody>
          <a:bodyPr wrap="square">
            <a:spAutoFit/>
          </a:bodyPr>
          <a:lstStyle/>
          <a:p>
            <a:r>
              <a:rPr lang="ru-RU" sz="2200" dirty="0">
                <a:solidFill>
                  <a:schemeClr val="bg1"/>
                </a:solidFill>
                <a:latin typeface="Cambria" pitchFamily="18" charset="0"/>
                <a:ea typeface="Cambria" pitchFamily="18" charset="0"/>
              </a:rPr>
              <a:t>Преобразуване на спора в твърдение за лично престъпно поведение без самостоятелен факт</a:t>
            </a:r>
            <a:endParaRPr lang="bg-BG" sz="2200" dirty="0">
              <a:solidFill>
                <a:schemeClr val="bg1"/>
              </a:solidFill>
              <a:latin typeface="Cambria" pitchFamily="18" charset="0"/>
              <a:ea typeface="Cambria" pitchFamily="18" charset="0"/>
            </a:endParaRPr>
          </a:p>
        </p:txBody>
      </p:sp>
      <p:sp>
        <p:nvSpPr>
          <p:cNvPr id="34" name="Rectangle 33"/>
          <p:cNvSpPr/>
          <p:nvPr/>
        </p:nvSpPr>
        <p:spPr>
          <a:xfrm>
            <a:off x="2991272" y="4797152"/>
            <a:ext cx="2952327" cy="1446550"/>
          </a:xfrm>
          <a:prstGeom prst="rect">
            <a:avLst/>
          </a:prstGeom>
          <a:solidFill>
            <a:schemeClr val="accent1">
              <a:lumMod val="75000"/>
            </a:schemeClr>
          </a:solidFill>
        </p:spPr>
        <p:txBody>
          <a:bodyPr wrap="square">
            <a:spAutoFit/>
          </a:bodyPr>
          <a:lstStyle/>
          <a:p>
            <a:r>
              <a:rPr lang="ru-RU" sz="2200" dirty="0">
                <a:solidFill>
                  <a:schemeClr val="bg1"/>
                </a:solidFill>
                <a:latin typeface="Cambria" pitchFamily="18" charset="0"/>
                <a:ea typeface="Cambria" pitchFamily="18" charset="0"/>
              </a:rPr>
              <a:t>външна проверка, докато магистратът упражнява правомо-щия по делото</a:t>
            </a:r>
            <a:endParaRPr lang="bg-BG" sz="2200" dirty="0">
              <a:solidFill>
                <a:schemeClr val="bg1"/>
              </a:solidFill>
              <a:latin typeface="Cambria" pitchFamily="18" charset="0"/>
              <a:ea typeface="Cambria" pitchFamily="18" charset="0"/>
            </a:endParaRPr>
          </a:p>
        </p:txBody>
      </p:sp>
      <p:pic>
        <p:nvPicPr>
          <p:cNvPr id="9218"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77080" y="112354"/>
            <a:ext cx="1731294" cy="1300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Rectangle 35"/>
          <p:cNvSpPr/>
          <p:nvPr/>
        </p:nvSpPr>
        <p:spPr>
          <a:xfrm>
            <a:off x="-41080" y="579358"/>
            <a:ext cx="1423788" cy="400110"/>
          </a:xfrm>
          <a:prstGeom prst="rect">
            <a:avLst/>
          </a:prstGeom>
        </p:spPr>
        <p:txBody>
          <a:bodyPr wrap="none">
            <a:spAutoFit/>
          </a:bodyPr>
          <a:lstStyle/>
          <a:p>
            <a:r>
              <a:rPr lang="ru-RU" sz="2000" b="1" dirty="0">
                <a:latin typeface="Cambria" pitchFamily="18" charset="0"/>
                <a:ea typeface="Cambria" pitchFamily="18" charset="0"/>
              </a:rPr>
              <a:t>анонимен</a:t>
            </a:r>
            <a:endParaRPr lang="bg-BG" sz="2000" b="1" dirty="0"/>
          </a:p>
        </p:txBody>
      </p:sp>
      <p:pic>
        <p:nvPicPr>
          <p:cNvPr id="38" name="Picture 2"/>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77080" y="1988840"/>
            <a:ext cx="1407388"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 name="Rectangle 38"/>
          <p:cNvSpPr/>
          <p:nvPr/>
        </p:nvSpPr>
        <p:spPr>
          <a:xfrm>
            <a:off x="-87923" y="2492896"/>
            <a:ext cx="1206987" cy="1015663"/>
          </a:xfrm>
          <a:prstGeom prst="rect">
            <a:avLst/>
          </a:prstGeom>
        </p:spPr>
        <p:txBody>
          <a:bodyPr wrap="square">
            <a:spAutoFit/>
          </a:bodyPr>
          <a:lstStyle/>
          <a:p>
            <a:pPr algn="ctr"/>
            <a:r>
              <a:rPr lang="ru-RU" sz="2000" b="1" dirty="0">
                <a:latin typeface="Cambria" pitchFamily="18" charset="0"/>
                <a:ea typeface="Cambria" pitchFamily="18" charset="0"/>
              </a:rPr>
              <a:t>Вместо </a:t>
            </a:r>
          </a:p>
          <a:p>
            <a:pPr algn="ctr"/>
            <a:r>
              <a:rPr lang="ru-RU" sz="2000" b="1" dirty="0">
                <a:latin typeface="Cambria" pitchFamily="18" charset="0"/>
                <a:ea typeface="Cambria" pitchFamily="18" charset="0"/>
              </a:rPr>
              <a:t>обжал-ване</a:t>
            </a:r>
            <a:endParaRPr lang="bg-BG" sz="2000" b="1" dirty="0"/>
          </a:p>
        </p:txBody>
      </p:sp>
      <p:pic>
        <p:nvPicPr>
          <p:cNvPr id="40" name="Picture 2"/>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77080" y="5140105"/>
            <a:ext cx="1407388" cy="1889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Rectangle 40"/>
          <p:cNvSpPr/>
          <p:nvPr/>
        </p:nvSpPr>
        <p:spPr>
          <a:xfrm>
            <a:off x="-70442" y="5301208"/>
            <a:ext cx="1189506" cy="1323439"/>
          </a:xfrm>
          <a:prstGeom prst="rect">
            <a:avLst/>
          </a:prstGeom>
        </p:spPr>
        <p:txBody>
          <a:bodyPr wrap="square">
            <a:spAutoFit/>
          </a:bodyPr>
          <a:lstStyle/>
          <a:p>
            <a:pPr algn="ctr"/>
            <a:r>
              <a:rPr lang="ru-RU" sz="2000" b="1" dirty="0">
                <a:latin typeface="Cambria" pitchFamily="18" charset="0"/>
                <a:ea typeface="Cambria" pitchFamily="18" charset="0"/>
              </a:rPr>
              <a:t>Срещу </a:t>
            </a:r>
          </a:p>
          <a:p>
            <a:pPr algn="ctr"/>
            <a:r>
              <a:rPr lang="ru-RU" sz="2000" b="1" dirty="0">
                <a:latin typeface="Cambria" pitchFamily="18" charset="0"/>
                <a:ea typeface="Cambria" pitchFamily="18" charset="0"/>
              </a:rPr>
              <a:t>водене на делото</a:t>
            </a:r>
            <a:endParaRPr lang="bg-BG" sz="2000" b="1" dirty="0"/>
          </a:p>
        </p:txBody>
      </p:sp>
    </p:spTree>
    <p:extLst>
      <p:ext uri="{BB962C8B-B14F-4D97-AF65-F5344CB8AC3E}">
        <p14:creationId xmlns:p14="http://schemas.microsoft.com/office/powerpoint/2010/main" val="404853459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23749" y="4775744"/>
            <a:ext cx="1753878" cy="1753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06603" y="333090"/>
            <a:ext cx="1269645" cy="1533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86155" y="4990376"/>
            <a:ext cx="1616566" cy="1616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38013" y="4656318"/>
            <a:ext cx="2363963" cy="20930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ight Arrow 18"/>
          <p:cNvSpPr/>
          <p:nvPr/>
        </p:nvSpPr>
        <p:spPr>
          <a:xfrm>
            <a:off x="2991272" y="1853380"/>
            <a:ext cx="4752528" cy="2794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dirty="0"/>
          </a:p>
        </p:txBody>
      </p:sp>
      <p:pic>
        <p:nvPicPr>
          <p:cNvPr id="20"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15808" y="2492896"/>
            <a:ext cx="1954786" cy="19547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97218" y="118713"/>
            <a:ext cx="2286742" cy="1922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Right Arrow 22"/>
          <p:cNvSpPr/>
          <p:nvPr/>
        </p:nvSpPr>
        <p:spPr>
          <a:xfrm>
            <a:off x="3423320" y="4026997"/>
            <a:ext cx="4752528" cy="2660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pic>
        <p:nvPicPr>
          <p:cNvPr id="25"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942250" y="44624"/>
            <a:ext cx="1753878"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47056" y="2348880"/>
            <a:ext cx="2088232"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688016" y="2715365"/>
            <a:ext cx="1889985" cy="1889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257974" y="-6028"/>
            <a:ext cx="1661290" cy="1661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Right Arrow 29"/>
          <p:cNvSpPr/>
          <p:nvPr/>
        </p:nvSpPr>
        <p:spPr>
          <a:xfrm>
            <a:off x="3209164" y="6389884"/>
            <a:ext cx="5110700" cy="21705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dirty="0"/>
          </a:p>
        </p:txBody>
      </p:sp>
      <p:sp>
        <p:nvSpPr>
          <p:cNvPr id="33" name="Rectangle 32"/>
          <p:cNvSpPr/>
          <p:nvPr/>
        </p:nvSpPr>
        <p:spPr>
          <a:xfrm>
            <a:off x="2991272" y="59720"/>
            <a:ext cx="3816424" cy="1785104"/>
          </a:xfrm>
          <a:prstGeom prst="rect">
            <a:avLst/>
          </a:prstGeom>
          <a:solidFill>
            <a:schemeClr val="accent1">
              <a:lumMod val="75000"/>
            </a:schemeClr>
          </a:solidFill>
        </p:spPr>
        <p:txBody>
          <a:bodyPr wrap="square">
            <a:spAutoFit/>
          </a:bodyPr>
          <a:lstStyle/>
          <a:p>
            <a:r>
              <a:rPr lang="ru-RU" sz="2200" dirty="0">
                <a:solidFill>
                  <a:schemeClr val="bg1"/>
                </a:solidFill>
                <a:latin typeface="Cambria" pitchFamily="18" charset="0"/>
                <a:ea typeface="Cambria" pitchFamily="18" charset="0"/>
              </a:rPr>
              <a:t>Разширяване от първона-чалния магистрат към състави, инстанции, и контролни органи без факт за реална връзка между тях</a:t>
            </a:r>
            <a:endParaRPr lang="bg-BG" sz="2200" dirty="0">
              <a:solidFill>
                <a:schemeClr val="bg1"/>
              </a:solidFill>
              <a:latin typeface="Cambria" pitchFamily="18" charset="0"/>
              <a:ea typeface="Cambria" pitchFamily="18" charset="0"/>
            </a:endParaRPr>
          </a:p>
        </p:txBody>
      </p:sp>
      <p:sp>
        <p:nvSpPr>
          <p:cNvPr id="34" name="Rectangle 33"/>
          <p:cNvSpPr/>
          <p:nvPr/>
        </p:nvSpPr>
        <p:spPr>
          <a:xfrm>
            <a:off x="3209164" y="4934778"/>
            <a:ext cx="4894676" cy="1446550"/>
          </a:xfrm>
          <a:prstGeom prst="rect">
            <a:avLst/>
          </a:prstGeom>
          <a:solidFill>
            <a:schemeClr val="accent1">
              <a:lumMod val="75000"/>
            </a:schemeClr>
          </a:solidFill>
        </p:spPr>
        <p:txBody>
          <a:bodyPr wrap="square">
            <a:spAutoFit/>
          </a:bodyPr>
          <a:lstStyle/>
          <a:p>
            <a:r>
              <a:rPr lang="ru-RU" sz="2200" dirty="0">
                <a:solidFill>
                  <a:schemeClr val="bg1"/>
                </a:solidFill>
                <a:latin typeface="Cambria" pitchFamily="18" charset="0"/>
                <a:ea typeface="Cambria" pitchFamily="18" charset="0"/>
              </a:rPr>
              <a:t>Институцията удовлетворява или самостоятелно разширява искането извън необходимото за проверка на конкретния факт</a:t>
            </a:r>
            <a:endParaRPr lang="bg-BG" sz="2200" dirty="0">
              <a:solidFill>
                <a:schemeClr val="bg1"/>
              </a:solidFill>
              <a:latin typeface="Cambria" pitchFamily="18" charset="0"/>
              <a:ea typeface="Cambria" pitchFamily="18" charset="0"/>
            </a:endParaRPr>
          </a:p>
        </p:txBody>
      </p:sp>
      <p:sp>
        <p:nvSpPr>
          <p:cNvPr id="35" name="Rectangle 34"/>
          <p:cNvSpPr/>
          <p:nvPr/>
        </p:nvSpPr>
        <p:spPr>
          <a:xfrm>
            <a:off x="3423320" y="2564904"/>
            <a:ext cx="4392488" cy="1446550"/>
          </a:xfrm>
          <a:prstGeom prst="rect">
            <a:avLst/>
          </a:prstGeom>
          <a:solidFill>
            <a:schemeClr val="accent1">
              <a:lumMod val="75000"/>
            </a:schemeClr>
          </a:solidFill>
        </p:spPr>
        <p:txBody>
          <a:bodyPr wrap="square">
            <a:spAutoFit/>
          </a:bodyPr>
          <a:lstStyle/>
          <a:p>
            <a:r>
              <a:rPr lang="ru-RU" sz="2200" dirty="0">
                <a:solidFill>
                  <a:schemeClr val="bg1"/>
                </a:solidFill>
                <a:latin typeface="Cambria" pitchFamily="18" charset="0"/>
                <a:ea typeface="Cambria" pitchFamily="18" charset="0"/>
              </a:rPr>
              <a:t>Преминаване между различни контролни режими или включване на нови органи без нова фактическа основа</a:t>
            </a:r>
          </a:p>
        </p:txBody>
      </p:sp>
      <p:pic>
        <p:nvPicPr>
          <p:cNvPr id="37"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44308" y="4934778"/>
            <a:ext cx="1407388" cy="19506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 name="Rectangle 37"/>
          <p:cNvSpPr/>
          <p:nvPr/>
        </p:nvSpPr>
        <p:spPr>
          <a:xfrm>
            <a:off x="-37670" y="5301208"/>
            <a:ext cx="1189506" cy="1323439"/>
          </a:xfrm>
          <a:prstGeom prst="rect">
            <a:avLst/>
          </a:prstGeom>
        </p:spPr>
        <p:txBody>
          <a:bodyPr wrap="square">
            <a:spAutoFit/>
          </a:bodyPr>
          <a:lstStyle/>
          <a:p>
            <a:pPr algn="ctr"/>
            <a:r>
              <a:rPr lang="ru-RU" sz="2000" b="1" dirty="0">
                <a:latin typeface="Cambria" pitchFamily="18" charset="0"/>
                <a:ea typeface="Cambria" pitchFamily="18" charset="0"/>
              </a:rPr>
              <a:t>Лични/ имотни проверки</a:t>
            </a:r>
            <a:endParaRPr lang="bg-BG" sz="2000" b="1" dirty="0"/>
          </a:p>
        </p:txBody>
      </p:sp>
      <p:pic>
        <p:nvPicPr>
          <p:cNvPr id="39"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05072" y="621122"/>
            <a:ext cx="1512168" cy="1295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Rectangle 39"/>
          <p:cNvSpPr/>
          <p:nvPr/>
        </p:nvSpPr>
        <p:spPr>
          <a:xfrm>
            <a:off x="-70442" y="836712"/>
            <a:ext cx="1405530" cy="1015663"/>
          </a:xfrm>
          <a:prstGeom prst="rect">
            <a:avLst/>
          </a:prstGeom>
        </p:spPr>
        <p:txBody>
          <a:bodyPr wrap="square">
            <a:spAutoFit/>
          </a:bodyPr>
          <a:lstStyle/>
          <a:p>
            <a:pPr algn="ctr"/>
            <a:r>
              <a:rPr lang="ru-RU" sz="2000" b="1" dirty="0">
                <a:latin typeface="Cambria" pitchFamily="18" charset="0"/>
                <a:ea typeface="Cambria" pitchFamily="18" charset="0"/>
              </a:rPr>
              <a:t>Серийно насоч-ване</a:t>
            </a:r>
            <a:endParaRPr lang="bg-BG" sz="2000" b="1" dirty="0"/>
          </a:p>
        </p:txBody>
      </p:sp>
      <p:pic>
        <p:nvPicPr>
          <p:cNvPr id="41"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44308" y="2187777"/>
            <a:ext cx="1407388" cy="2468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Rectangle 41"/>
          <p:cNvSpPr/>
          <p:nvPr/>
        </p:nvSpPr>
        <p:spPr>
          <a:xfrm>
            <a:off x="-37670" y="2348880"/>
            <a:ext cx="1189506" cy="1938992"/>
          </a:xfrm>
          <a:prstGeom prst="rect">
            <a:avLst/>
          </a:prstGeom>
        </p:spPr>
        <p:txBody>
          <a:bodyPr wrap="square">
            <a:spAutoFit/>
          </a:bodyPr>
          <a:lstStyle/>
          <a:p>
            <a:pPr algn="ctr"/>
            <a:r>
              <a:rPr lang="ru-RU" sz="2000" b="1" dirty="0">
                <a:latin typeface="Cambria" pitchFamily="18" charset="0"/>
                <a:ea typeface="Cambria" pitchFamily="18" charset="0"/>
              </a:rPr>
              <a:t>Оплак-вания с разли-чен ред за защита</a:t>
            </a:r>
            <a:endParaRPr lang="bg-BG" sz="2000" b="1" dirty="0"/>
          </a:p>
        </p:txBody>
      </p:sp>
    </p:spTree>
    <p:extLst>
      <p:ext uri="{BB962C8B-B14F-4D97-AF65-F5344CB8AC3E}">
        <p14:creationId xmlns:p14="http://schemas.microsoft.com/office/powerpoint/2010/main" val="417255940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55768" y="2348880"/>
            <a:ext cx="2232248"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3278" y="4869160"/>
            <a:ext cx="1908034" cy="1908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Right Arrow 22"/>
          <p:cNvSpPr/>
          <p:nvPr/>
        </p:nvSpPr>
        <p:spPr>
          <a:xfrm>
            <a:off x="3423320" y="4531053"/>
            <a:ext cx="4392488" cy="2660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pic>
        <p:nvPicPr>
          <p:cNvPr id="2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03743" y="4840497"/>
            <a:ext cx="2228289" cy="1972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44000" y="4581128"/>
            <a:ext cx="2113918" cy="2113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Right Arrow 31"/>
          <p:cNvSpPr/>
          <p:nvPr/>
        </p:nvSpPr>
        <p:spPr>
          <a:xfrm>
            <a:off x="3423320" y="6461892"/>
            <a:ext cx="4176464" cy="27947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dirty="0"/>
          </a:p>
        </p:txBody>
      </p:sp>
      <p:sp>
        <p:nvSpPr>
          <p:cNvPr id="35" name="Rectangle 34"/>
          <p:cNvSpPr/>
          <p:nvPr/>
        </p:nvSpPr>
        <p:spPr>
          <a:xfrm>
            <a:off x="3469642" y="3062570"/>
            <a:ext cx="3986126" cy="1446550"/>
          </a:xfrm>
          <a:prstGeom prst="rect">
            <a:avLst/>
          </a:prstGeom>
          <a:solidFill>
            <a:schemeClr val="accent1">
              <a:lumMod val="75000"/>
            </a:schemeClr>
          </a:solidFill>
        </p:spPr>
        <p:txBody>
          <a:bodyPr wrap="square">
            <a:spAutoFit/>
          </a:bodyPr>
          <a:lstStyle/>
          <a:p>
            <a:r>
              <a:rPr lang="ru-RU" sz="2200" dirty="0">
                <a:solidFill>
                  <a:schemeClr val="bg1"/>
                </a:solidFill>
                <a:latin typeface="Cambria" pitchFamily="18" charset="0"/>
                <a:ea typeface="Cambria" pitchFamily="18" charset="0"/>
              </a:rPr>
              <a:t>Различните канали започват да възпроизвеждат и взаимно да легитимират едно и също твърдение</a:t>
            </a:r>
          </a:p>
        </p:txBody>
      </p:sp>
      <p:sp>
        <p:nvSpPr>
          <p:cNvPr id="36" name="Rectangle 35"/>
          <p:cNvSpPr/>
          <p:nvPr/>
        </p:nvSpPr>
        <p:spPr>
          <a:xfrm>
            <a:off x="3469642" y="5301208"/>
            <a:ext cx="3770102" cy="1107996"/>
          </a:xfrm>
          <a:prstGeom prst="rect">
            <a:avLst/>
          </a:prstGeom>
          <a:solidFill>
            <a:schemeClr val="accent1">
              <a:lumMod val="75000"/>
            </a:schemeClr>
          </a:solidFill>
        </p:spPr>
        <p:txBody>
          <a:bodyPr wrap="square">
            <a:spAutoFit/>
          </a:bodyPr>
          <a:lstStyle/>
          <a:p>
            <a:r>
              <a:rPr lang="ru-RU" sz="2200" dirty="0">
                <a:solidFill>
                  <a:schemeClr val="bg1"/>
                </a:solidFill>
                <a:latin typeface="Cambria" pitchFamily="18" charset="0"/>
                <a:ea typeface="Cambria" pitchFamily="18" charset="0"/>
              </a:rPr>
              <a:t>Институционалните действия продължават без нов самостоятелен факт</a:t>
            </a:r>
            <a:endParaRPr lang="bg-BG" sz="2200" dirty="0">
              <a:solidFill>
                <a:schemeClr val="bg1"/>
              </a:solidFill>
              <a:latin typeface="Cambria" pitchFamily="18" charset="0"/>
              <a:ea typeface="Cambria" pitchFamily="18" charset="0"/>
            </a:endParaRPr>
          </a:p>
        </p:txBody>
      </p:sp>
      <p:pic>
        <p:nvPicPr>
          <p:cNvPr id="24"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14252" y="26534"/>
            <a:ext cx="2437060" cy="2049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733030" y="431506"/>
            <a:ext cx="2007037" cy="200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014176" y="116632"/>
            <a:ext cx="2321912" cy="2321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87937" y="116632"/>
            <a:ext cx="1803935" cy="1803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Right Arrow 39"/>
          <p:cNvSpPr/>
          <p:nvPr/>
        </p:nvSpPr>
        <p:spPr>
          <a:xfrm>
            <a:off x="3495328" y="1866757"/>
            <a:ext cx="3554079" cy="2660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41" name="Rectangle 40"/>
          <p:cNvSpPr/>
          <p:nvPr/>
        </p:nvSpPr>
        <p:spPr>
          <a:xfrm>
            <a:off x="3469642" y="398274"/>
            <a:ext cx="3024336" cy="1446550"/>
          </a:xfrm>
          <a:prstGeom prst="rect">
            <a:avLst/>
          </a:prstGeom>
          <a:solidFill>
            <a:schemeClr val="accent1">
              <a:lumMod val="75000"/>
            </a:schemeClr>
          </a:solidFill>
        </p:spPr>
        <p:txBody>
          <a:bodyPr wrap="square">
            <a:spAutoFit/>
          </a:bodyPr>
          <a:lstStyle/>
          <a:p>
            <a:r>
              <a:rPr lang="ru-RU" sz="2200" dirty="0">
                <a:solidFill>
                  <a:schemeClr val="bg1"/>
                </a:solidFill>
                <a:latin typeface="Cambria" pitchFamily="18" charset="0"/>
                <a:ea typeface="Cambria" pitchFamily="18" charset="0"/>
              </a:rPr>
              <a:t>Поредно активиране по същото фактическо ядро без качествено нов факт</a:t>
            </a:r>
            <a:endParaRPr lang="bg-BG" sz="2200" dirty="0">
              <a:solidFill>
                <a:schemeClr val="bg1"/>
              </a:solidFill>
              <a:latin typeface="Cambria" pitchFamily="18" charset="0"/>
              <a:ea typeface="Cambria" pitchFamily="18" charset="0"/>
            </a:endParaRPr>
          </a:p>
        </p:txBody>
      </p:sp>
      <p:pic>
        <p:nvPicPr>
          <p:cNvPr id="42"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200439" y="2550443"/>
            <a:ext cx="2078865" cy="2030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230334" y="2799862"/>
            <a:ext cx="2375399" cy="19972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2"/>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34584" y="5085184"/>
            <a:ext cx="1577862" cy="1889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 name="Rectangle 44"/>
          <p:cNvSpPr/>
          <p:nvPr/>
        </p:nvSpPr>
        <p:spPr>
          <a:xfrm>
            <a:off x="-105072" y="5273913"/>
            <a:ext cx="1471224" cy="1323439"/>
          </a:xfrm>
          <a:prstGeom prst="rect">
            <a:avLst/>
          </a:prstGeom>
        </p:spPr>
        <p:txBody>
          <a:bodyPr wrap="square">
            <a:spAutoFit/>
          </a:bodyPr>
          <a:lstStyle/>
          <a:p>
            <a:pPr algn="ctr"/>
            <a:r>
              <a:rPr lang="ru-RU" sz="2000" b="1" dirty="0">
                <a:latin typeface="Cambria" pitchFamily="18" charset="0"/>
                <a:ea typeface="Cambria" pitchFamily="18" charset="0"/>
              </a:rPr>
              <a:t>Оттеглен / опровер-ган</a:t>
            </a:r>
            <a:endParaRPr lang="bg-BG" sz="2000" b="1" dirty="0"/>
          </a:p>
        </p:txBody>
      </p:sp>
      <p:pic>
        <p:nvPicPr>
          <p:cNvPr id="46"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44308" y="2907857"/>
            <a:ext cx="1407388" cy="1889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Rectangle 46"/>
          <p:cNvSpPr/>
          <p:nvPr/>
        </p:nvSpPr>
        <p:spPr>
          <a:xfrm>
            <a:off x="-37670" y="3068960"/>
            <a:ext cx="1189506" cy="1323439"/>
          </a:xfrm>
          <a:prstGeom prst="rect">
            <a:avLst/>
          </a:prstGeom>
        </p:spPr>
        <p:txBody>
          <a:bodyPr wrap="square">
            <a:spAutoFit/>
          </a:bodyPr>
          <a:lstStyle/>
          <a:p>
            <a:pPr algn="ctr"/>
            <a:r>
              <a:rPr lang="ru-RU" sz="2000" b="1" dirty="0">
                <a:latin typeface="Cambria" pitchFamily="18" charset="0"/>
                <a:ea typeface="Cambria" pitchFamily="18" charset="0"/>
              </a:rPr>
              <a:t>До много адреса-ти</a:t>
            </a:r>
            <a:endParaRPr lang="bg-BG" sz="2000" b="1" dirty="0"/>
          </a:p>
        </p:txBody>
      </p:sp>
      <p:pic>
        <p:nvPicPr>
          <p:cNvPr id="48"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44308" y="1476240"/>
            <a:ext cx="1587586" cy="944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9" name="Rectangle 48"/>
          <p:cNvSpPr/>
          <p:nvPr/>
        </p:nvSpPr>
        <p:spPr>
          <a:xfrm>
            <a:off x="-37670" y="1700808"/>
            <a:ext cx="1403822" cy="400110"/>
          </a:xfrm>
          <a:prstGeom prst="rect">
            <a:avLst/>
          </a:prstGeom>
        </p:spPr>
        <p:txBody>
          <a:bodyPr wrap="square">
            <a:spAutoFit/>
          </a:bodyPr>
          <a:lstStyle/>
          <a:p>
            <a:pPr algn="ctr"/>
            <a:r>
              <a:rPr lang="ru-RU" sz="2000" b="1" dirty="0">
                <a:latin typeface="Cambria" pitchFamily="18" charset="0"/>
                <a:ea typeface="Cambria" pitchFamily="18" charset="0"/>
              </a:rPr>
              <a:t>повторен</a:t>
            </a:r>
            <a:endParaRPr lang="bg-BG" sz="2000" b="1" dirty="0"/>
          </a:p>
        </p:txBody>
      </p:sp>
    </p:spTree>
    <p:extLst>
      <p:ext uri="{BB962C8B-B14F-4D97-AF65-F5344CB8AC3E}">
        <p14:creationId xmlns:p14="http://schemas.microsoft.com/office/powerpoint/2010/main" val="13215541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090"/>
            <a:ext cx="11887200" cy="782638"/>
          </a:xfrm>
        </p:spPr>
        <p:txBody>
          <a:bodyPr/>
          <a:lstStyle/>
          <a:p>
            <a:r>
              <a:rPr lang="bg-BG" sz="2400" b="1" cap="all" dirty="0">
                <a:solidFill>
                  <a:schemeClr val="accent5">
                    <a:lumMod val="50000"/>
                  </a:schemeClr>
                </a:solidFill>
                <a:latin typeface="Times New Roman" panose="02020603050405020304" pitchFamily="18" charset="0"/>
                <a:cs typeface="Times New Roman" panose="02020603050405020304" pitchFamily="18" charset="0"/>
              </a:rPr>
              <a:t>Защитни институционални прегради (ФИЛТРИ)</a:t>
            </a:r>
            <a:endParaRPr lang="bg-BG" sz="2400" b="1" dirty="0">
              <a:solidFill>
                <a:schemeClr val="accent5">
                  <a:lumMod val="50000"/>
                </a:schemeClr>
              </a:solidFill>
              <a:latin typeface="Times New Roman" panose="02020603050405020304" pitchFamily="18" charset="0"/>
              <a:cs typeface="Times New Roman" panose="02020603050405020304" pitchFamily="18" charset="0"/>
            </a:endParaRPr>
          </a:p>
        </p:txBody>
      </p:sp>
      <p:cxnSp>
        <p:nvCxnSpPr>
          <p:cNvPr id="5" name="Straight Connector 4"/>
          <p:cNvCxnSpPr/>
          <p:nvPr/>
        </p:nvCxnSpPr>
        <p:spPr>
          <a:xfrm>
            <a:off x="182960" y="908720"/>
            <a:ext cx="11593288"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82960" y="980728"/>
            <a:ext cx="11593288" cy="5493812"/>
          </a:xfrm>
          <a:prstGeom prst="rect">
            <a:avLst/>
          </a:prstGeom>
        </p:spPr>
        <p:txBody>
          <a:bodyPr wrap="square">
            <a:spAutoFit/>
          </a:bodyPr>
          <a:lstStyle/>
          <a:p>
            <a:pPr marL="342900" indent="-342900">
              <a:lnSpc>
                <a:spcPct val="150000"/>
              </a:lnSpc>
              <a:buFont typeface="Arial" pitchFamily="34" charset="0"/>
              <a:buChar char="•"/>
            </a:pPr>
            <a:r>
              <a:rPr lang="ru-RU" sz="2200" b="1" dirty="0">
                <a:latin typeface="Cambria" pitchFamily="18" charset="0"/>
                <a:ea typeface="Cambria" pitchFamily="18" charset="0"/>
              </a:rPr>
              <a:t>Понятие</a:t>
            </a:r>
            <a:r>
              <a:rPr lang="ru-RU" sz="2200" dirty="0">
                <a:latin typeface="Cambria" pitchFamily="18" charset="0"/>
                <a:ea typeface="Cambria" pitchFamily="18" charset="0"/>
              </a:rPr>
              <a:t>: </a:t>
            </a:r>
          </a:p>
          <a:p>
            <a:r>
              <a:rPr lang="ru-RU" sz="2200" dirty="0">
                <a:latin typeface="Cambria" pitchFamily="18" charset="0"/>
                <a:ea typeface="Cambria" pitchFamily="18" charset="0"/>
              </a:rPr>
              <a:t>решение или последователност от решения, които задържат институционалната реакция в границите на годния повод, компетентността, необходимия предмет, пропорционалния информационен обхват и актуалната фактическа основа</a:t>
            </a:r>
          </a:p>
          <a:p>
            <a:pPr marL="342900" indent="-342900">
              <a:lnSpc>
                <a:spcPct val="150000"/>
              </a:lnSpc>
              <a:buFont typeface="Arial" pitchFamily="34" charset="0"/>
              <a:buChar char="•"/>
            </a:pPr>
            <a:r>
              <a:rPr lang="ru-RU" sz="2200" b="1" dirty="0">
                <a:latin typeface="Cambria" pitchFamily="18" charset="0"/>
                <a:ea typeface="Cambria" pitchFamily="18" charset="0"/>
              </a:rPr>
              <a:t>Функции</a:t>
            </a:r>
            <a:r>
              <a:rPr lang="ru-RU" sz="2200" dirty="0">
                <a:latin typeface="Cambria" pitchFamily="18" charset="0"/>
                <a:ea typeface="Cambria" pitchFamily="18" charset="0"/>
              </a:rPr>
              <a:t>:</a:t>
            </a:r>
          </a:p>
          <a:p>
            <a:pPr marL="342900" indent="-342900">
              <a:lnSpc>
                <a:spcPct val="150000"/>
              </a:lnSpc>
              <a:buFontTx/>
              <a:buChar char="-"/>
            </a:pPr>
            <a:r>
              <a:rPr lang="ru-RU" sz="2200" dirty="0">
                <a:latin typeface="Cambria" pitchFamily="18" charset="0"/>
                <a:ea typeface="Cambria" pitchFamily="18" charset="0"/>
              </a:rPr>
              <a:t>прекъсва развитието на конкретен механизъм;</a:t>
            </a:r>
          </a:p>
          <a:p>
            <a:pPr marL="342900" indent="-342900">
              <a:lnSpc>
                <a:spcPct val="150000"/>
              </a:lnSpc>
              <a:buFontTx/>
              <a:buChar char="-"/>
            </a:pPr>
            <a:r>
              <a:rPr lang="ru-RU" sz="2200" dirty="0">
                <a:latin typeface="Cambria" pitchFamily="18" charset="0"/>
                <a:ea typeface="Cambria" pitchFamily="18" charset="0"/>
              </a:rPr>
              <a:t>ограничава проверката до необходимото за изследване на независимо проверим риск.</a:t>
            </a:r>
          </a:p>
          <a:p>
            <a:pPr marL="342900" indent="-342900">
              <a:lnSpc>
                <a:spcPct val="150000"/>
              </a:lnSpc>
              <a:buFont typeface="Arial" pitchFamily="34" charset="0"/>
              <a:buChar char="•"/>
            </a:pPr>
            <a:r>
              <a:rPr lang="ru-RU" sz="2200" b="1" dirty="0">
                <a:latin typeface="Cambria" pitchFamily="18" charset="0"/>
                <a:ea typeface="Cambria" pitchFamily="18" charset="0"/>
              </a:rPr>
              <a:t>Ефективност според момента на прилагане</a:t>
            </a:r>
            <a:r>
              <a:rPr lang="ru-RU" sz="2200" dirty="0">
                <a:latin typeface="Cambria" pitchFamily="18" charset="0"/>
                <a:ea typeface="Cambria" pitchFamily="18" charset="0"/>
              </a:rPr>
              <a:t>:</a:t>
            </a:r>
          </a:p>
          <a:p>
            <a:pPr marL="342900">
              <a:lnSpc>
                <a:spcPct val="150000"/>
              </a:lnSpc>
            </a:pPr>
            <a:r>
              <a:rPr lang="ru-RU" sz="2000" dirty="0">
                <a:latin typeface="Cambria" pitchFamily="18" charset="0"/>
                <a:ea typeface="Cambria" pitchFamily="18" charset="0"/>
              </a:rPr>
              <a:t>- Ранен</a:t>
            </a:r>
          </a:p>
          <a:p>
            <a:pPr marL="342900">
              <a:lnSpc>
                <a:spcPct val="150000"/>
              </a:lnSpc>
            </a:pPr>
            <a:r>
              <a:rPr lang="ru-RU" sz="2000" dirty="0">
                <a:latin typeface="Cambria" pitchFamily="18" charset="0"/>
                <a:ea typeface="Cambria" pitchFamily="18" charset="0"/>
              </a:rPr>
              <a:t>- Последващ</a:t>
            </a:r>
          </a:p>
          <a:p>
            <a:pPr marL="342900">
              <a:lnSpc>
                <a:spcPct val="150000"/>
              </a:lnSpc>
            </a:pPr>
            <a:r>
              <a:rPr lang="ru-RU" sz="2000" dirty="0">
                <a:latin typeface="Cambria" pitchFamily="18" charset="0"/>
                <a:ea typeface="Cambria" pitchFamily="18" charset="0"/>
              </a:rPr>
              <a:t>- Текущ</a:t>
            </a:r>
          </a:p>
          <a:p>
            <a:pPr marL="342900">
              <a:lnSpc>
                <a:spcPct val="150000"/>
              </a:lnSpc>
            </a:pPr>
            <a:r>
              <a:rPr lang="ru-RU" sz="2000" dirty="0">
                <a:latin typeface="Cambria" pitchFamily="18" charset="0"/>
                <a:ea typeface="Cambria" pitchFamily="18" charset="0"/>
              </a:rPr>
              <a:t>- Късен </a:t>
            </a:r>
          </a:p>
        </p:txBody>
      </p:sp>
    </p:spTree>
    <p:extLst>
      <p:ext uri="{BB962C8B-B14F-4D97-AF65-F5344CB8AC3E}">
        <p14:creationId xmlns:p14="http://schemas.microsoft.com/office/powerpoint/2010/main" val="11064502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4968" y="188640"/>
            <a:ext cx="5832648" cy="6048672"/>
          </a:xfrm>
        </p:spPr>
        <p:txBody>
          <a:bodyPr/>
          <a:lstStyle/>
          <a:p>
            <a:r>
              <a:rPr lang="ru-RU" sz="2300" dirty="0">
                <a:latin typeface="Cambria" pitchFamily="18" charset="0"/>
                <a:ea typeface="Cambria" pitchFamily="18" charset="0"/>
              </a:rPr>
              <a:t>Установените механизми действат на различни равнища на една обща институционална последователност. </a:t>
            </a:r>
          </a:p>
          <a:p>
            <a:endParaRPr lang="en-US" sz="2300" dirty="0">
              <a:latin typeface="Cambria" pitchFamily="18" charset="0"/>
              <a:ea typeface="Cambria" pitchFamily="18" charset="0"/>
            </a:endParaRPr>
          </a:p>
          <a:p>
            <a:r>
              <a:rPr lang="ru-RU" sz="2200" dirty="0">
                <a:latin typeface="Cambria" pitchFamily="18" charset="0"/>
                <a:ea typeface="Cambria" pitchFamily="18" charset="0"/>
              </a:rPr>
              <a:t>Рисковото активиране допуска проверка при дефектен източник или предметно негоден повод. </a:t>
            </a:r>
            <a:endParaRPr lang="en-US" sz="2200" dirty="0">
              <a:latin typeface="Cambria" pitchFamily="18" charset="0"/>
              <a:ea typeface="Cambria" pitchFamily="18" charset="0"/>
            </a:endParaRPr>
          </a:p>
          <a:p>
            <a:r>
              <a:rPr lang="ru-RU" sz="2200" dirty="0">
                <a:latin typeface="Cambria" pitchFamily="18" charset="0"/>
                <a:ea typeface="Cambria" pitchFamily="18" charset="0"/>
              </a:rPr>
              <a:t>Времевите механизми създават, възстановяват или продължават проверочната висящност. </a:t>
            </a:r>
            <a:endParaRPr lang="en-US" sz="2200" dirty="0">
              <a:latin typeface="Cambria" pitchFamily="18" charset="0"/>
              <a:ea typeface="Cambria" pitchFamily="18" charset="0"/>
            </a:endParaRPr>
          </a:p>
          <a:p>
            <a:r>
              <a:rPr lang="ru-RU" sz="2200" dirty="0">
                <a:latin typeface="Cambria" pitchFamily="18" charset="0"/>
                <a:ea typeface="Cambria" pitchFamily="18" charset="0"/>
              </a:rPr>
              <a:t>Механизмите на разширяване увеличават предметния, персоналния и информационния обхват. </a:t>
            </a:r>
            <a:endParaRPr lang="en-US" sz="2200" dirty="0">
              <a:latin typeface="Cambria" pitchFamily="18" charset="0"/>
              <a:ea typeface="Cambria" pitchFamily="18" charset="0"/>
            </a:endParaRPr>
          </a:p>
          <a:p>
            <a:r>
              <a:rPr lang="ru-RU" sz="2200" dirty="0">
                <a:latin typeface="Cambria" pitchFamily="18" charset="0"/>
                <a:ea typeface="Cambria" pitchFamily="18" charset="0"/>
              </a:rPr>
              <a:t>Институционалното и комуникационното усилване придава на обвинението по-голяма формална и публична тежест без съответстващо нарастване на фактическата му основа. </a:t>
            </a:r>
            <a:endParaRPr lang="en-US" sz="2200" dirty="0">
              <a:latin typeface="Cambria" pitchFamily="18" charset="0"/>
              <a:ea typeface="Cambria" pitchFamily="18" charset="0"/>
            </a:endParaRPr>
          </a:p>
        </p:txBody>
      </p:sp>
      <p:sp>
        <p:nvSpPr>
          <p:cNvPr id="4" name="Content Placeholder 2"/>
          <p:cNvSpPr txBox="1">
            <a:spLocks/>
          </p:cNvSpPr>
          <p:nvPr/>
        </p:nvSpPr>
        <p:spPr bwMode="auto">
          <a:xfrm>
            <a:off x="6591672" y="332656"/>
            <a:ext cx="4968552" cy="6048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bg-BG" sz="2300" dirty="0">
                <a:latin typeface="Cambria" pitchFamily="18" charset="0"/>
                <a:ea typeface="Cambria" pitchFamily="18" charset="0"/>
              </a:rPr>
              <a:t>С</a:t>
            </a:r>
            <a:r>
              <a:rPr lang="ru-RU" sz="2300" dirty="0">
                <a:latin typeface="Cambria" pitchFamily="18" charset="0"/>
                <a:ea typeface="Cambria" pitchFamily="18" charset="0"/>
              </a:rPr>
              <a:t>ходен по съдържание сигнал може да получи съществено различен институционален живот. </a:t>
            </a:r>
          </a:p>
          <a:p>
            <a:pPr marL="0" indent="0">
              <a:buNone/>
            </a:pPr>
            <a:endParaRPr lang="ru-RU" sz="2300" dirty="0">
              <a:latin typeface="Cambria" pitchFamily="18" charset="0"/>
              <a:ea typeface="Cambria" pitchFamily="18" charset="0"/>
            </a:endParaRPr>
          </a:p>
          <a:p>
            <a:r>
              <a:rPr lang="ru-RU" sz="2200" dirty="0">
                <a:latin typeface="Cambria" pitchFamily="18" charset="0"/>
                <a:ea typeface="Cambria" pitchFamily="18" charset="0"/>
              </a:rPr>
              <a:t>Натисковият потенциал се реализира, когато институцията не приложи своевременно критериите за авторство, конкретност, правна относимост, повторяемост и съразмерност. </a:t>
            </a:r>
          </a:p>
          <a:p>
            <a:r>
              <a:rPr lang="ru-RU" sz="2200" dirty="0">
                <a:latin typeface="Cambria" pitchFamily="18" charset="0"/>
                <a:ea typeface="Cambria" pitchFamily="18" charset="0"/>
              </a:rPr>
              <a:t>Селективността се проявява не само в избора на засегнато лице, но и в различното институционално третиране на съпоставими поводи.</a:t>
            </a:r>
            <a:endParaRPr lang="en-US" sz="2200" dirty="0">
              <a:latin typeface="Cambria" pitchFamily="18" charset="0"/>
              <a:ea typeface="Cambria" pitchFamily="18" charset="0"/>
            </a:endParaRPr>
          </a:p>
        </p:txBody>
      </p:sp>
    </p:spTree>
    <p:extLst>
      <p:ext uri="{BB962C8B-B14F-4D97-AF65-F5344CB8AC3E}">
        <p14:creationId xmlns:p14="http://schemas.microsoft.com/office/powerpoint/2010/main" val="23274657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090"/>
            <a:ext cx="11887200" cy="782638"/>
          </a:xfrm>
        </p:spPr>
        <p:txBody>
          <a:bodyPr/>
          <a:lstStyle/>
          <a:p>
            <a:r>
              <a:rPr lang="bg-BG" sz="2400" b="1" cap="all" dirty="0">
                <a:solidFill>
                  <a:schemeClr val="accent5">
                    <a:lumMod val="50000"/>
                  </a:schemeClr>
                </a:solidFill>
                <a:latin typeface="Times New Roman" panose="02020603050405020304" pitchFamily="18" charset="0"/>
                <a:cs typeface="Times New Roman" panose="02020603050405020304" pitchFamily="18" charset="0"/>
              </a:rPr>
              <a:t>Изводи</a:t>
            </a:r>
            <a:endParaRPr lang="bg-BG" sz="2400" b="1" dirty="0">
              <a:solidFill>
                <a:schemeClr val="accent5">
                  <a:lumMod val="50000"/>
                </a:schemeClr>
              </a:solidFill>
              <a:latin typeface="Times New Roman" panose="02020603050405020304" pitchFamily="18" charset="0"/>
              <a:cs typeface="Times New Roman" panose="02020603050405020304" pitchFamily="18" charset="0"/>
            </a:endParaRPr>
          </a:p>
        </p:txBody>
      </p:sp>
      <p:cxnSp>
        <p:nvCxnSpPr>
          <p:cNvPr id="5" name="Straight Connector 4"/>
          <p:cNvCxnSpPr/>
          <p:nvPr/>
        </p:nvCxnSpPr>
        <p:spPr>
          <a:xfrm>
            <a:off x="182960" y="908720"/>
            <a:ext cx="11593288"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BAFD9D85-5C6E-5239-C644-68645B01DD79}"/>
              </a:ext>
            </a:extLst>
          </p:cNvPr>
          <p:cNvSpPr>
            <a:spLocks noGrp="1"/>
          </p:cNvSpPr>
          <p:nvPr>
            <p:ph idx="1"/>
          </p:nvPr>
        </p:nvSpPr>
        <p:spPr>
          <a:xfrm>
            <a:off x="254968" y="980728"/>
            <a:ext cx="6120680" cy="6192688"/>
          </a:xfrm>
        </p:spPr>
        <p:txBody>
          <a:bodyPr/>
          <a:lstStyle/>
          <a:p>
            <a:r>
              <a:rPr lang="ru-RU" sz="2300" dirty="0">
                <a:latin typeface="Cambria" pitchFamily="18" charset="0"/>
                <a:ea typeface="Cambria" pitchFamily="18" charset="0"/>
              </a:rPr>
              <a:t>Установените механизми действат на различни равнища на една обща институционална последователност. </a:t>
            </a:r>
            <a:endParaRPr lang="en-US" sz="2300" dirty="0">
              <a:latin typeface="Cambria" pitchFamily="18" charset="0"/>
              <a:ea typeface="Cambria" pitchFamily="18" charset="0"/>
            </a:endParaRPr>
          </a:p>
          <a:p>
            <a:endParaRPr lang="ru-RU" sz="2000" dirty="0">
              <a:latin typeface="Cambria" pitchFamily="18" charset="0"/>
              <a:ea typeface="Cambria" pitchFamily="18" charset="0"/>
            </a:endParaRPr>
          </a:p>
          <a:p>
            <a:r>
              <a:rPr lang="ru-RU" sz="2000" dirty="0" err="1">
                <a:latin typeface="Cambria" pitchFamily="18" charset="0"/>
                <a:ea typeface="Cambria" pitchFamily="18" charset="0"/>
              </a:rPr>
              <a:t>Рисковото</a:t>
            </a:r>
            <a:r>
              <a:rPr lang="ru-RU" sz="2000" dirty="0">
                <a:latin typeface="Cambria" pitchFamily="18" charset="0"/>
                <a:ea typeface="Cambria" pitchFamily="18" charset="0"/>
              </a:rPr>
              <a:t> активиране допуска проверка при дефектен източник или предметно негоден повод. </a:t>
            </a:r>
            <a:endParaRPr lang="en-US" sz="2000" dirty="0">
              <a:latin typeface="Cambria" pitchFamily="18" charset="0"/>
              <a:ea typeface="Cambria" pitchFamily="18" charset="0"/>
            </a:endParaRPr>
          </a:p>
          <a:p>
            <a:r>
              <a:rPr lang="ru-RU" sz="2000" dirty="0">
                <a:latin typeface="Cambria" pitchFamily="18" charset="0"/>
                <a:ea typeface="Cambria" pitchFamily="18" charset="0"/>
              </a:rPr>
              <a:t>Времевите механизми създават, възстановяват или продължават проверочната висящност. </a:t>
            </a:r>
            <a:endParaRPr lang="en-US" sz="2000" dirty="0">
              <a:latin typeface="Cambria" pitchFamily="18" charset="0"/>
              <a:ea typeface="Cambria" pitchFamily="18" charset="0"/>
            </a:endParaRPr>
          </a:p>
          <a:p>
            <a:r>
              <a:rPr lang="ru-RU" sz="2000" dirty="0">
                <a:latin typeface="Cambria" pitchFamily="18" charset="0"/>
                <a:ea typeface="Cambria" pitchFamily="18" charset="0"/>
              </a:rPr>
              <a:t>Механизмите на разширяване увеличават предметния, персоналния и информационния обхват. </a:t>
            </a:r>
            <a:endParaRPr lang="en-US" sz="2000" dirty="0">
              <a:latin typeface="Cambria" pitchFamily="18" charset="0"/>
              <a:ea typeface="Cambria" pitchFamily="18" charset="0"/>
            </a:endParaRPr>
          </a:p>
          <a:p>
            <a:r>
              <a:rPr lang="ru-RU" sz="2000" dirty="0">
                <a:latin typeface="Cambria" pitchFamily="18" charset="0"/>
                <a:ea typeface="Cambria" pitchFamily="18" charset="0"/>
              </a:rPr>
              <a:t>Институционалното и комуникационното усилване придава на обвинението по-голяма формална и публична тежест без съответстващо нарастване на фактическата му основа.</a:t>
            </a:r>
            <a:r>
              <a:rPr lang="ru-RU" sz="2200" dirty="0">
                <a:latin typeface="Cambria" pitchFamily="18" charset="0"/>
                <a:ea typeface="Cambria" pitchFamily="18" charset="0"/>
              </a:rPr>
              <a:t> </a:t>
            </a:r>
            <a:endParaRPr lang="en-US" sz="2200" dirty="0">
              <a:latin typeface="Cambria" pitchFamily="18" charset="0"/>
              <a:ea typeface="Cambria" pitchFamily="18" charset="0"/>
            </a:endParaRPr>
          </a:p>
        </p:txBody>
      </p:sp>
      <p:sp>
        <p:nvSpPr>
          <p:cNvPr id="7" name="Content Placeholder 2">
            <a:extLst>
              <a:ext uri="{FF2B5EF4-FFF2-40B4-BE49-F238E27FC236}">
                <a16:creationId xmlns:a16="http://schemas.microsoft.com/office/drawing/2014/main" id="{4E07FD48-E5CE-AB82-1A68-A846CD48C1BC}"/>
              </a:ext>
            </a:extLst>
          </p:cNvPr>
          <p:cNvSpPr txBox="1">
            <a:spLocks/>
          </p:cNvSpPr>
          <p:nvPr/>
        </p:nvSpPr>
        <p:spPr bwMode="auto">
          <a:xfrm>
            <a:off x="6591672" y="980728"/>
            <a:ext cx="5256584" cy="5256584"/>
          </a:xfrm>
          <a:prstGeom prst="rect">
            <a:avLst/>
          </a:prstGeom>
          <a:solidFill>
            <a:schemeClr val="accent1">
              <a:lumMod val="40000"/>
              <a:lumOff val="60000"/>
            </a:schemeClr>
          </a:solidFill>
          <a:ln w="9525">
            <a:solidFill>
              <a:schemeClr val="accent1">
                <a:lumMod val="60000"/>
                <a:lumOff val="40000"/>
              </a:schemeClr>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bg-BG" sz="2300" dirty="0">
                <a:latin typeface="Cambria" pitchFamily="18" charset="0"/>
                <a:ea typeface="Cambria" pitchFamily="18" charset="0"/>
              </a:rPr>
              <a:t>С</a:t>
            </a:r>
            <a:r>
              <a:rPr lang="ru-RU" sz="2300" dirty="0">
                <a:latin typeface="Cambria" pitchFamily="18" charset="0"/>
                <a:ea typeface="Cambria" pitchFamily="18" charset="0"/>
              </a:rPr>
              <a:t>ходен по съдържание сигнал може да получи съществено различен институционален живот. </a:t>
            </a:r>
          </a:p>
          <a:p>
            <a:pPr marL="0" indent="0">
              <a:buNone/>
            </a:pPr>
            <a:endParaRPr lang="ru-RU" sz="2300" dirty="0">
              <a:latin typeface="Cambria" pitchFamily="18" charset="0"/>
              <a:ea typeface="Cambria" pitchFamily="18" charset="0"/>
            </a:endParaRPr>
          </a:p>
          <a:p>
            <a:r>
              <a:rPr lang="ru-RU" sz="2200" dirty="0" err="1">
                <a:latin typeface="Cambria" pitchFamily="18" charset="0"/>
                <a:ea typeface="Cambria" pitchFamily="18" charset="0"/>
              </a:rPr>
              <a:t>Потенциалът</a:t>
            </a:r>
            <a:r>
              <a:rPr lang="ru-RU" sz="2200" dirty="0">
                <a:latin typeface="Cambria" pitchFamily="18" charset="0"/>
                <a:ea typeface="Cambria" pitchFamily="18" charset="0"/>
              </a:rPr>
              <a:t> за натиск се реализира, когато институцията не приложи своевременно критериите за авторство, конкретност, правна относимост, повторяемост и съразмерност. </a:t>
            </a:r>
          </a:p>
          <a:p>
            <a:r>
              <a:rPr lang="ru-RU" sz="2200" dirty="0">
                <a:latin typeface="Cambria" pitchFamily="18" charset="0"/>
                <a:ea typeface="Cambria" pitchFamily="18" charset="0"/>
              </a:rPr>
              <a:t>Селективността се проявява не само в избора на засегнато лице, но и в различното институционално третиране на съпоставими поводи.</a:t>
            </a:r>
            <a:endParaRPr lang="en-US" sz="2200" dirty="0">
              <a:latin typeface="Cambria" pitchFamily="18" charset="0"/>
              <a:ea typeface="Cambria" pitchFamily="18" charset="0"/>
            </a:endParaRPr>
          </a:p>
        </p:txBody>
      </p:sp>
    </p:spTree>
    <p:extLst>
      <p:ext uri="{BB962C8B-B14F-4D97-AF65-F5344CB8AC3E}">
        <p14:creationId xmlns:p14="http://schemas.microsoft.com/office/powerpoint/2010/main" val="288452636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090"/>
            <a:ext cx="11887200" cy="782638"/>
          </a:xfrm>
        </p:spPr>
        <p:txBody>
          <a:bodyPr/>
          <a:lstStyle/>
          <a:p>
            <a:r>
              <a:rPr lang="bg-BG" sz="2400" b="1" cap="all" dirty="0">
                <a:solidFill>
                  <a:schemeClr val="accent5">
                    <a:lumMod val="50000"/>
                  </a:schemeClr>
                </a:solidFill>
                <a:latin typeface="Times New Roman" panose="02020603050405020304" pitchFamily="18" charset="0"/>
                <a:cs typeface="Times New Roman" panose="02020603050405020304" pitchFamily="18" charset="0"/>
              </a:rPr>
              <a:t>Изводи</a:t>
            </a:r>
            <a:endParaRPr lang="bg-BG" sz="2400" b="1" dirty="0">
              <a:solidFill>
                <a:schemeClr val="accent5">
                  <a:lumMod val="50000"/>
                </a:schemeClr>
              </a:solidFill>
              <a:latin typeface="Times New Roman" panose="02020603050405020304" pitchFamily="18" charset="0"/>
              <a:cs typeface="Times New Roman" panose="02020603050405020304" pitchFamily="18" charset="0"/>
            </a:endParaRPr>
          </a:p>
        </p:txBody>
      </p:sp>
      <p:cxnSp>
        <p:nvCxnSpPr>
          <p:cNvPr id="5" name="Straight Connector 4"/>
          <p:cNvCxnSpPr/>
          <p:nvPr/>
        </p:nvCxnSpPr>
        <p:spPr>
          <a:xfrm>
            <a:off x="182960" y="908720"/>
            <a:ext cx="11593288"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idx="1"/>
          </p:nvPr>
        </p:nvSpPr>
        <p:spPr>
          <a:xfrm>
            <a:off x="182960" y="908720"/>
            <a:ext cx="11521280" cy="5949280"/>
          </a:xfrm>
        </p:spPr>
        <p:txBody>
          <a:bodyPr/>
          <a:lstStyle/>
          <a:p>
            <a:r>
              <a:rPr lang="ru-RU" sz="2200" dirty="0">
                <a:latin typeface="Cambria" pitchFamily="18" charset="0"/>
                <a:ea typeface="Cambria" pitchFamily="18" charset="0"/>
              </a:rPr>
              <a:t>натискът е процесуално организирано въздействие, а не качество на самия сигнал;</a:t>
            </a:r>
          </a:p>
          <a:p>
            <a:r>
              <a:rPr lang="ru-RU" sz="2200" dirty="0">
                <a:latin typeface="Cambria" pitchFamily="18" charset="0"/>
                <a:ea typeface="Cambria" pitchFamily="18" charset="0"/>
              </a:rPr>
              <a:t>механизмите са съчетаеми и могат да образуват последователна верига;</a:t>
            </a:r>
          </a:p>
          <a:p>
            <a:r>
              <a:rPr lang="ru-RU" sz="2200" dirty="0">
                <a:latin typeface="Cambria" pitchFamily="18" charset="0"/>
                <a:ea typeface="Cambria" pitchFamily="18" charset="0"/>
              </a:rPr>
              <a:t>сходни сигнали получават различен институционален живот според действието на филтрите;</a:t>
            </a:r>
          </a:p>
          <a:p>
            <a:r>
              <a:rPr lang="ru-RU" sz="2200" dirty="0">
                <a:latin typeface="Cambria" pitchFamily="18" charset="0"/>
                <a:ea typeface="Cambria" pitchFamily="18" charset="0"/>
              </a:rPr>
              <a:t>началото и разширяването на проверката са по-лесно обратими формално, отколкото фактически;</a:t>
            </a:r>
          </a:p>
          <a:p>
            <a:r>
              <a:rPr lang="ru-RU" sz="2200" dirty="0">
                <a:latin typeface="Cambria" pitchFamily="18" charset="0"/>
                <a:ea typeface="Cambria" pitchFamily="18" charset="0"/>
              </a:rPr>
              <a:t>информацията е най-трайният и повторно използваем резултат;</a:t>
            </a:r>
          </a:p>
          <a:p>
            <a:r>
              <a:rPr lang="ru-RU" sz="2200" dirty="0">
                <a:latin typeface="Cambria" pitchFamily="18" charset="0"/>
                <a:ea typeface="Cambria" pitchFamily="18" charset="0"/>
              </a:rPr>
              <a:t>концентрацията на институционалните входове превръща качеството на вътрешния контрол в системна гаранция;</a:t>
            </a:r>
          </a:p>
          <a:p>
            <a:r>
              <a:rPr lang="ru-RU" sz="2200" dirty="0">
                <a:latin typeface="Cambria" pitchFamily="18" charset="0"/>
                <a:ea typeface="Cambria" pitchFamily="18" charset="0"/>
              </a:rPr>
              <a:t>установената инфраструктура е пригодна за селективно въздействие, а връзката ѝ с мафиотизацията зависи от обслужвания интерес, източника на решенията и устойчивия подбор на засегнатите лица;</a:t>
            </a:r>
          </a:p>
          <a:p>
            <a:pPr lvl="1"/>
            <a:r>
              <a:rPr lang="ru-RU" sz="1800" dirty="0">
                <a:latin typeface="Cambria" pitchFamily="18" charset="0"/>
                <a:ea typeface="Cambria" pitchFamily="18" charset="0"/>
              </a:rPr>
              <a:t>Механизмът може да бъде използван за отмъщение, обезсилване на неблагоприятен акт, професионално дисциплиниране, репутационно увреждане, събиране на информация, профилиране или принуждаване към определено поведение. Същите последици могат да настъпят и без установена обща неправомерна цел, когато дефектите на институционалния контрол позволяват несъразмерното разгръщане на процедурата.</a:t>
            </a:r>
          </a:p>
        </p:txBody>
      </p:sp>
    </p:spTree>
    <p:extLst>
      <p:ext uri="{BB962C8B-B14F-4D97-AF65-F5344CB8AC3E}">
        <p14:creationId xmlns:p14="http://schemas.microsoft.com/office/powerpoint/2010/main" val="1508401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090"/>
            <a:ext cx="11887200" cy="782638"/>
          </a:xfrm>
        </p:spPr>
        <p:txBody>
          <a:bodyPr/>
          <a:lstStyle/>
          <a:p>
            <a:r>
              <a:rPr lang="bg-BG" sz="2400" b="1" cap="all" dirty="0">
                <a:solidFill>
                  <a:schemeClr val="accent5">
                    <a:lumMod val="50000"/>
                  </a:schemeClr>
                </a:solidFill>
                <a:latin typeface="Times New Roman" panose="02020603050405020304" pitchFamily="18" charset="0"/>
                <a:cs typeface="Times New Roman" panose="02020603050405020304" pitchFamily="18" charset="0"/>
              </a:rPr>
              <a:t>Изводи от статистически анализ на данни за срс</a:t>
            </a:r>
            <a:endParaRPr lang="bg-BG" sz="2400" b="1" dirty="0">
              <a:solidFill>
                <a:schemeClr val="accent5">
                  <a:lumMod val="50000"/>
                </a:schemeClr>
              </a:solidFill>
              <a:latin typeface="Times New Roman" panose="02020603050405020304" pitchFamily="18" charset="0"/>
              <a:cs typeface="Times New Roman" panose="02020603050405020304" pitchFamily="18" charset="0"/>
            </a:endParaRPr>
          </a:p>
        </p:txBody>
      </p:sp>
      <p:cxnSp>
        <p:nvCxnSpPr>
          <p:cNvPr id="5" name="Straight Connector 4"/>
          <p:cNvCxnSpPr/>
          <p:nvPr/>
        </p:nvCxnSpPr>
        <p:spPr>
          <a:xfrm>
            <a:off x="182960" y="908720"/>
            <a:ext cx="11593288"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idx="1"/>
          </p:nvPr>
        </p:nvSpPr>
        <p:spPr>
          <a:xfrm>
            <a:off x="182960" y="1124744"/>
            <a:ext cx="11521280" cy="5733256"/>
          </a:xfrm>
        </p:spPr>
        <p:txBody>
          <a:bodyPr/>
          <a:lstStyle/>
          <a:p>
            <a:r>
              <a:rPr lang="ru-RU" sz="2200" dirty="0">
                <a:latin typeface="Cambria" pitchFamily="18" charset="0"/>
                <a:ea typeface="Cambria" pitchFamily="18" charset="0"/>
              </a:rPr>
              <a:t>доказана времева концентрация на процедурите, особено през 2018-2020 г., но от нея не следва доказателство за координирана кампания. Тя е индикатор за периоди на повишен институционален капацитет</a:t>
            </a:r>
          </a:p>
          <a:p>
            <a:r>
              <a:rPr lang="ru-RU" sz="2200" dirty="0">
                <a:latin typeface="Cambria" pitchFamily="18" charset="0"/>
                <a:ea typeface="Cambria" pitchFamily="18" charset="0"/>
              </a:rPr>
              <a:t>Високият общ дял на разрешенията прави качеството на входящото искане и индивидуализираната проверка ключови защитни звена. Евентуален дефект в тях би имал значителен системен ефект, защото над 4/5 от исканията преминават към разрешение</a:t>
            </a:r>
          </a:p>
          <a:p>
            <a:r>
              <a:rPr lang="ru-RU" sz="2200" dirty="0">
                <a:latin typeface="Cambria" pitchFamily="18" charset="0"/>
                <a:ea typeface="Cambria" pitchFamily="18" charset="0"/>
              </a:rPr>
              <a:t>Критичен е не само моментът на събиране, а целият жизнен цикъл на информацията. </a:t>
            </a:r>
          </a:p>
          <a:p>
            <a:r>
              <a:rPr lang="ru-RU" sz="2200" dirty="0">
                <a:latin typeface="Cambria" pitchFamily="18" charset="0"/>
                <a:ea typeface="Cambria" pitchFamily="18" charset="0"/>
              </a:rPr>
              <a:t>Най-силната емпирична концентрация е не само в броя на исканията, а и в създаването на ВДС през 2019-2020 г. Съчетанието между значителен информационен резултат и установени дефицити при унищожаването и безсрочното съхранение очертава риск, който продължава след приключването на самото прилагане на СРС</a:t>
            </a:r>
          </a:p>
        </p:txBody>
      </p:sp>
    </p:spTree>
    <p:extLst>
      <p:ext uri="{BB962C8B-B14F-4D97-AF65-F5344CB8AC3E}">
        <p14:creationId xmlns:p14="http://schemas.microsoft.com/office/powerpoint/2010/main" val="9680362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090"/>
            <a:ext cx="11887200" cy="782638"/>
          </a:xfrm>
        </p:spPr>
        <p:txBody>
          <a:bodyPr/>
          <a:lstStyle/>
          <a:p>
            <a:r>
              <a:rPr lang="bg-BG" sz="2400" b="1" cap="all" dirty="0">
                <a:solidFill>
                  <a:schemeClr val="accent5">
                    <a:lumMod val="50000"/>
                  </a:schemeClr>
                </a:solidFill>
                <a:latin typeface="Times New Roman" panose="02020603050405020304" pitchFamily="18" charset="0"/>
                <a:cs typeface="Times New Roman" panose="02020603050405020304" pitchFamily="18" charset="0"/>
              </a:rPr>
              <a:t>Изводи от статистически анализ на данни за срс</a:t>
            </a:r>
            <a:endParaRPr lang="bg-BG" sz="2400" b="1" dirty="0">
              <a:solidFill>
                <a:schemeClr val="accent5">
                  <a:lumMod val="50000"/>
                </a:schemeClr>
              </a:solidFill>
              <a:latin typeface="Times New Roman" panose="02020603050405020304" pitchFamily="18" charset="0"/>
              <a:cs typeface="Times New Roman" panose="02020603050405020304" pitchFamily="18" charset="0"/>
            </a:endParaRPr>
          </a:p>
        </p:txBody>
      </p:sp>
      <p:cxnSp>
        <p:nvCxnSpPr>
          <p:cNvPr id="5" name="Straight Connector 4"/>
          <p:cNvCxnSpPr/>
          <p:nvPr/>
        </p:nvCxnSpPr>
        <p:spPr>
          <a:xfrm>
            <a:off x="182960" y="908720"/>
            <a:ext cx="11593288"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idx="1"/>
          </p:nvPr>
        </p:nvSpPr>
        <p:spPr>
          <a:xfrm>
            <a:off x="182960" y="1124744"/>
            <a:ext cx="11521280" cy="5733256"/>
          </a:xfrm>
        </p:spPr>
        <p:txBody>
          <a:bodyPr/>
          <a:lstStyle/>
          <a:p>
            <a:r>
              <a:rPr lang="ru-RU" sz="2200" dirty="0">
                <a:latin typeface="Cambria" pitchFamily="18" charset="0"/>
                <a:ea typeface="Cambria" pitchFamily="18" charset="0"/>
              </a:rPr>
              <a:t>Концентрацията не е самостоятелен белег на натиск, но е усилвател на последиците от евентуален контролен дефект. В модела на институционално завладяване тя обозначава малък брой входни точки, чрез които законен инструмент би могъл да бъде селективно инструментализиран, ако други данни установят неправомерна целспособността за мащабно активиране на процедурата зависи от поведението на малко на брой организационни входове.</a:t>
            </a:r>
          </a:p>
          <a:p>
            <a:endParaRPr lang="bg-BG" sz="2200" dirty="0">
              <a:latin typeface="Cambria" pitchFamily="18" charset="0"/>
              <a:ea typeface="Cambria" pitchFamily="18" charset="0"/>
            </a:endParaRPr>
          </a:p>
        </p:txBody>
      </p:sp>
    </p:spTree>
    <p:extLst>
      <p:ext uri="{BB962C8B-B14F-4D97-AF65-F5344CB8AC3E}">
        <p14:creationId xmlns:p14="http://schemas.microsoft.com/office/powerpoint/2010/main" val="116922279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090"/>
            <a:ext cx="11887200" cy="782638"/>
          </a:xfrm>
        </p:spPr>
        <p:txBody>
          <a:bodyPr/>
          <a:lstStyle/>
          <a:p>
            <a:r>
              <a:rPr lang="bg-BG" sz="2400" b="1" cap="all" dirty="0">
                <a:solidFill>
                  <a:schemeClr val="accent5">
                    <a:lumMod val="50000"/>
                  </a:schemeClr>
                </a:solidFill>
                <a:latin typeface="Times New Roman" panose="02020603050405020304" pitchFamily="18" charset="0"/>
                <a:cs typeface="Times New Roman" panose="02020603050405020304" pitchFamily="18" charset="0"/>
              </a:rPr>
              <a:t>ПРОЦЕС НА МАФИОТИЗАЦИЯ</a:t>
            </a:r>
            <a:endParaRPr lang="bg-BG" sz="2400" b="1" dirty="0">
              <a:solidFill>
                <a:schemeClr val="accent5">
                  <a:lumMod val="50000"/>
                </a:schemeClr>
              </a:solidFill>
              <a:latin typeface="Times New Roman" panose="02020603050405020304" pitchFamily="18" charset="0"/>
              <a:cs typeface="Times New Roman" panose="02020603050405020304" pitchFamily="18" charset="0"/>
            </a:endParaRPr>
          </a:p>
        </p:txBody>
      </p:sp>
      <p:cxnSp>
        <p:nvCxnSpPr>
          <p:cNvPr id="5" name="Straight Connector 4"/>
          <p:cNvCxnSpPr/>
          <p:nvPr/>
        </p:nvCxnSpPr>
        <p:spPr>
          <a:xfrm>
            <a:off x="182960" y="908720"/>
            <a:ext cx="11593288"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pic>
        <p:nvPicPr>
          <p:cNvPr id="1026" name="Picture 2" descr="C:\Users\Iva\Desktop\картинки_мафиотизация\завладяна.png"/>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9444897" y="4193993"/>
            <a:ext cx="2187335" cy="21873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067966" y="3068960"/>
            <a:ext cx="2507482" cy="707886"/>
          </a:xfrm>
          <a:prstGeom prst="rect">
            <a:avLst/>
          </a:prstGeom>
        </p:spPr>
        <p:txBody>
          <a:bodyPr wrap="square">
            <a:spAutoFit/>
          </a:bodyPr>
          <a:lstStyle/>
          <a:p>
            <a:pPr algn="ctr"/>
            <a:r>
              <a:rPr lang="bg-BG" sz="2000" b="1" dirty="0">
                <a:latin typeface="Cambria" panose="02040503050406030204" pitchFamily="18" charset="0"/>
              </a:rPr>
              <a:t>Структурно дублиране</a:t>
            </a:r>
          </a:p>
        </p:txBody>
      </p:sp>
      <p:pic>
        <p:nvPicPr>
          <p:cNvPr id="8" name="Picture 2" descr="C:\Users\Iva\Desktop\картинки_мафиотизация\ChatGPT Image Jun 23, 2026, 09_03_00 PM.png"/>
          <p:cNvPicPr>
            <a:picLocks noChangeAspect="1" noChangeArrowheads="1"/>
          </p:cNvPicPr>
          <p:nvPr/>
        </p:nvPicPr>
        <p:blipFill rotWithShape="1">
          <a:blip r:embed="rId4">
            <a:clrChange>
              <a:clrFrom>
                <a:srgbClr val="F1F1F1"/>
              </a:clrFrom>
              <a:clrTo>
                <a:srgbClr val="F1F1F1">
                  <a:alpha val="0"/>
                </a:srgbClr>
              </a:clrTo>
            </a:clrChange>
            <a:extLst>
              <a:ext uri="{28A0092B-C50C-407E-A947-70E740481C1C}">
                <a14:useLocalDpi xmlns:a14="http://schemas.microsoft.com/office/drawing/2010/main" val="0"/>
              </a:ext>
            </a:extLst>
          </a:blip>
          <a:srcRect l="51535" t="8301" r="26577" b="55218"/>
          <a:stretch/>
        </p:blipFill>
        <p:spPr bwMode="auto">
          <a:xfrm>
            <a:off x="4732262" y="1268760"/>
            <a:ext cx="1834819" cy="18002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627984" y="3140968"/>
            <a:ext cx="2179712" cy="400110"/>
          </a:xfrm>
          <a:prstGeom prst="rect">
            <a:avLst/>
          </a:prstGeom>
        </p:spPr>
        <p:txBody>
          <a:bodyPr wrap="square">
            <a:spAutoFit/>
          </a:bodyPr>
          <a:lstStyle/>
          <a:p>
            <a:pPr algn="ctr"/>
            <a:r>
              <a:rPr lang="ru-RU" sz="2000" b="1" dirty="0">
                <a:latin typeface="Cambria" panose="02040503050406030204" pitchFamily="18" charset="0"/>
              </a:rPr>
              <a:t>Инфилтриране </a:t>
            </a:r>
          </a:p>
        </p:txBody>
      </p:sp>
      <p:pic>
        <p:nvPicPr>
          <p:cNvPr id="1028" name="Picture 4" descr="C:\Users\Iva\Desktop\картинки_мафиотизация\корумпиране.png"/>
          <p:cNvPicPr>
            <a:picLocks noChangeAspect="1" noChangeArrowheads="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7088691" y="1251094"/>
            <a:ext cx="1817266" cy="181726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6879704" y="3105825"/>
            <a:ext cx="2356792" cy="1015663"/>
          </a:xfrm>
          <a:prstGeom prst="rect">
            <a:avLst/>
          </a:prstGeom>
        </p:spPr>
        <p:txBody>
          <a:bodyPr wrap="square">
            <a:spAutoFit/>
          </a:bodyPr>
          <a:lstStyle/>
          <a:p>
            <a:pPr algn="ctr"/>
            <a:r>
              <a:rPr lang="ru-RU" sz="2000" b="1" dirty="0">
                <a:latin typeface="Cambria" panose="02040503050406030204" pitchFamily="18" charset="0"/>
              </a:rPr>
              <a:t>Масово корумпиране</a:t>
            </a:r>
          </a:p>
          <a:p>
            <a:pPr marL="0" indent="0" algn="ctr">
              <a:buNone/>
            </a:pPr>
            <a:endParaRPr lang="ru-RU" sz="2000" b="1" dirty="0">
              <a:latin typeface="Cambria" panose="02040503050406030204" pitchFamily="18" charset="0"/>
            </a:endParaRPr>
          </a:p>
        </p:txBody>
      </p:sp>
      <p:pic>
        <p:nvPicPr>
          <p:cNvPr id="1029" name="Picture 5" descr="C:\Users\Iva\Desktop\картинки_мафиотизация\мишенка.png"/>
          <p:cNvPicPr>
            <a:picLocks noChangeAspect="1" noChangeArrowheads="1"/>
          </p:cNvPicPr>
          <p:nvPr/>
        </p:nvPicPr>
        <p:blipFill>
          <a:blip r:embed="rId6"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482021" y="1251094"/>
            <a:ext cx="1817266" cy="181726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9245463" y="2996952"/>
            <a:ext cx="2458777" cy="1015663"/>
          </a:xfrm>
          <a:prstGeom prst="rect">
            <a:avLst/>
          </a:prstGeom>
        </p:spPr>
        <p:txBody>
          <a:bodyPr wrap="square">
            <a:spAutoFit/>
          </a:bodyPr>
          <a:lstStyle/>
          <a:p>
            <a:pPr algn="ctr"/>
            <a:r>
              <a:rPr lang="ru-RU" sz="2000" b="1" dirty="0">
                <a:latin typeface="Cambria" panose="02040503050406030204" pitchFamily="18" charset="0"/>
              </a:rPr>
              <a:t>Селективен стратегически терор </a:t>
            </a:r>
          </a:p>
        </p:txBody>
      </p:sp>
      <p:sp>
        <p:nvSpPr>
          <p:cNvPr id="12" name="Rectangle 11"/>
          <p:cNvSpPr/>
          <p:nvPr/>
        </p:nvSpPr>
        <p:spPr>
          <a:xfrm>
            <a:off x="185316" y="5949280"/>
            <a:ext cx="2520280" cy="707886"/>
          </a:xfrm>
          <a:prstGeom prst="rect">
            <a:avLst/>
          </a:prstGeom>
        </p:spPr>
        <p:txBody>
          <a:bodyPr wrap="square">
            <a:spAutoFit/>
          </a:bodyPr>
          <a:lstStyle/>
          <a:p>
            <a:pPr algn="ctr"/>
            <a:r>
              <a:rPr lang="ru-RU" sz="2000" b="1" dirty="0">
                <a:latin typeface="Cambria" panose="02040503050406030204" pitchFamily="18" charset="0"/>
              </a:rPr>
              <a:t>Институционално замръзване </a:t>
            </a:r>
            <a:endParaRPr lang="en-US" sz="2000" b="1" dirty="0"/>
          </a:p>
        </p:txBody>
      </p:sp>
      <p:pic>
        <p:nvPicPr>
          <p:cNvPr id="1030" name="Picture 6" descr="C:\Users\Iva\Desktop\картинки_мафиотизация\замръзване.png"/>
          <p:cNvPicPr>
            <a:picLocks noChangeAspect="1" noChangeArrowheads="1"/>
          </p:cNvPicPr>
          <p:nvPr/>
        </p:nvPicPr>
        <p:blipFill>
          <a:blip r:embed="rId7"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470992" y="3918393"/>
            <a:ext cx="1958880" cy="195888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3567336" y="6093296"/>
            <a:ext cx="1577932" cy="400110"/>
          </a:xfrm>
          <a:prstGeom prst="rect">
            <a:avLst/>
          </a:prstGeom>
        </p:spPr>
        <p:txBody>
          <a:bodyPr wrap="none">
            <a:spAutoFit/>
          </a:bodyPr>
          <a:lstStyle/>
          <a:p>
            <a:pPr algn="ctr"/>
            <a:r>
              <a:rPr lang="ru-RU" sz="2000" b="1" dirty="0">
                <a:latin typeface="Cambria" panose="02040503050406030204" pitchFamily="18" charset="0"/>
              </a:rPr>
              <a:t>Окопаване </a:t>
            </a:r>
            <a:endParaRPr lang="en-US" sz="2000" b="1" dirty="0"/>
          </a:p>
        </p:txBody>
      </p:sp>
      <p:pic>
        <p:nvPicPr>
          <p:cNvPr id="1031" name="Picture 7" descr="C:\Users\Iva\Desktop\картинки_мафиотизация\дублиране 2.png"/>
          <p:cNvPicPr>
            <a:picLocks noChangeAspect="1" noChangeArrowheads="1"/>
          </p:cNvPicPr>
          <p:nvPr/>
        </p:nvPicPr>
        <p:blipFill>
          <a:blip r:embed="rId8"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2427047" y="1320709"/>
            <a:ext cx="1748251" cy="174825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Iva\Desktop\картинки_мафиотизация\здрава крепост.png"/>
          <p:cNvPicPr>
            <a:picLocks noChangeAspect="1" noChangeArrowheads="1"/>
          </p:cNvPicPr>
          <p:nvPr/>
        </p:nvPicPr>
        <p:blipFill>
          <a:blip r:embed="rId9"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82960" y="1052736"/>
            <a:ext cx="1872208" cy="1872208"/>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Iva\Desktop\картинки_мафиотизация\окопаване.png"/>
          <p:cNvPicPr>
            <a:picLocks noChangeAspect="1" noChangeArrowheads="1"/>
          </p:cNvPicPr>
          <p:nvPr/>
        </p:nvPicPr>
        <p:blipFill>
          <a:blip r:embed="rId10"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254192" y="3918392"/>
            <a:ext cx="2113344" cy="2113344"/>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p:cNvSpPr/>
          <p:nvPr/>
        </p:nvSpPr>
        <p:spPr>
          <a:xfrm>
            <a:off x="6187005" y="6275347"/>
            <a:ext cx="4293099" cy="400110"/>
          </a:xfrm>
          <a:prstGeom prst="rect">
            <a:avLst/>
          </a:prstGeom>
        </p:spPr>
        <p:txBody>
          <a:bodyPr wrap="none">
            <a:spAutoFit/>
          </a:bodyPr>
          <a:lstStyle/>
          <a:p>
            <a:pPr algn="ctr"/>
            <a:r>
              <a:rPr lang="ru-RU" sz="2000" b="1" dirty="0">
                <a:latin typeface="Cambria" panose="02040503050406030204" pitchFamily="18" charset="0"/>
              </a:rPr>
              <a:t>Изместване на властовия център</a:t>
            </a:r>
            <a:endParaRPr lang="en-US" sz="2000" b="1" dirty="0"/>
          </a:p>
        </p:txBody>
      </p:sp>
      <p:pic>
        <p:nvPicPr>
          <p:cNvPr id="1035" name="Picture 11" descr="C:\Users\Iva\Desktop\картинки_мафиотизация\изместване на властовия център2.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269412" y="4365104"/>
            <a:ext cx="2194468" cy="1765935"/>
          </a:xfrm>
          <a:prstGeom prst="rect">
            <a:avLst/>
          </a:prstGeom>
          <a:noFill/>
          <a:extLst>
            <a:ext uri="{909E8E84-426E-40DD-AFC4-6F175D3DCCD1}">
              <a14:hiddenFill xmlns:a14="http://schemas.microsoft.com/office/drawing/2010/main">
                <a:solidFill>
                  <a:srgbClr val="FFFFFF"/>
                </a:solidFill>
              </a14:hiddenFill>
            </a:ext>
          </a:extLst>
        </p:spPr>
      </p:pic>
      <p:sp>
        <p:nvSpPr>
          <p:cNvPr id="15" name="Right Arrow 14"/>
          <p:cNvSpPr/>
          <p:nvPr/>
        </p:nvSpPr>
        <p:spPr>
          <a:xfrm>
            <a:off x="1974089" y="1867022"/>
            <a:ext cx="432048" cy="655623"/>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ight Arrow 27"/>
          <p:cNvSpPr/>
          <p:nvPr/>
        </p:nvSpPr>
        <p:spPr>
          <a:xfrm>
            <a:off x="4215408" y="1867021"/>
            <a:ext cx="432048" cy="655623"/>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Arrow 28"/>
          <p:cNvSpPr/>
          <p:nvPr/>
        </p:nvSpPr>
        <p:spPr>
          <a:xfrm>
            <a:off x="6656643" y="1867020"/>
            <a:ext cx="432048" cy="655623"/>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Arrow 29"/>
          <p:cNvSpPr/>
          <p:nvPr/>
        </p:nvSpPr>
        <p:spPr>
          <a:xfrm>
            <a:off x="8961375" y="1867022"/>
            <a:ext cx="432048" cy="655623"/>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ight Arrow 30"/>
          <p:cNvSpPr/>
          <p:nvPr/>
        </p:nvSpPr>
        <p:spPr>
          <a:xfrm>
            <a:off x="11364734" y="1867022"/>
            <a:ext cx="432048" cy="655623"/>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ight Arrow 31"/>
          <p:cNvSpPr/>
          <p:nvPr/>
        </p:nvSpPr>
        <p:spPr>
          <a:xfrm>
            <a:off x="2705596" y="4904668"/>
            <a:ext cx="432048" cy="655623"/>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Arrow 32"/>
          <p:cNvSpPr/>
          <p:nvPr/>
        </p:nvSpPr>
        <p:spPr>
          <a:xfrm>
            <a:off x="5511552" y="4904667"/>
            <a:ext cx="432048" cy="655623"/>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Arrow 33"/>
          <p:cNvSpPr/>
          <p:nvPr/>
        </p:nvSpPr>
        <p:spPr>
          <a:xfrm>
            <a:off x="8679904" y="4920259"/>
            <a:ext cx="432048" cy="655623"/>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ight Arrow 34"/>
          <p:cNvSpPr/>
          <p:nvPr/>
        </p:nvSpPr>
        <p:spPr>
          <a:xfrm>
            <a:off x="110952" y="4892549"/>
            <a:ext cx="432048" cy="655623"/>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6" name="Picture 12" descr="C:\Users\Iva\Desktop\картинки_мафиотизация\мълния.png"/>
          <p:cNvPicPr>
            <a:picLocks noChangeAspect="1" noChangeArrowheads="1"/>
          </p:cNvPicPr>
          <p:nvPr/>
        </p:nvPicPr>
        <p:blipFill>
          <a:blip r:embed="rId12"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5151512" y="3387814"/>
            <a:ext cx="1217483" cy="3353554"/>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4863480" y="3776846"/>
            <a:ext cx="2060851" cy="369332"/>
          </a:xfrm>
          <a:prstGeom prst="rect">
            <a:avLst/>
          </a:prstGeom>
          <a:noFill/>
        </p:spPr>
        <p:txBody>
          <a:bodyPr wrap="square" rtlCol="0">
            <a:spAutoFit/>
          </a:bodyPr>
          <a:lstStyle/>
          <a:p>
            <a:r>
              <a:rPr lang="en-US" b="1" dirty="0">
                <a:solidFill>
                  <a:srgbClr val="196971"/>
                </a:solidFill>
                <a:latin typeface="Cambria" pitchFamily="18" charset="0"/>
                <a:ea typeface="Cambria" pitchFamily="18" charset="0"/>
              </a:rPr>
              <a:t>Point of no return</a:t>
            </a:r>
          </a:p>
        </p:txBody>
      </p:sp>
    </p:spTree>
    <p:extLst>
      <p:ext uri="{BB962C8B-B14F-4D97-AF65-F5344CB8AC3E}">
        <p14:creationId xmlns:p14="http://schemas.microsoft.com/office/powerpoint/2010/main" val="35528946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nodeType="withEffect">
                                  <p:stCondLst>
                                    <p:cond delay="0"/>
                                  </p:stCondLst>
                                  <p:childTnLst>
                                    <p:set>
                                      <p:cBhvr>
                                        <p:cTn id="11" dur="1" fill="hold">
                                          <p:stCondLst>
                                            <p:cond delay="0"/>
                                          </p:stCondLst>
                                        </p:cTn>
                                        <p:tgtEl>
                                          <p:spTgt spid="1031"/>
                                        </p:tgtEl>
                                        <p:attrNameLst>
                                          <p:attrName>style.visibility</p:attrName>
                                        </p:attrNameLst>
                                      </p:cBhvr>
                                      <p:to>
                                        <p:strVal val="visible"/>
                                      </p:to>
                                    </p:set>
                                    <p:anim calcmode="lin" valueType="num">
                                      <p:cBhvr>
                                        <p:cTn id="12" dur="500" fill="hold"/>
                                        <p:tgtEl>
                                          <p:spTgt spid="1031"/>
                                        </p:tgtEl>
                                        <p:attrNameLst>
                                          <p:attrName>ppt_w</p:attrName>
                                        </p:attrNameLst>
                                      </p:cBhvr>
                                      <p:tavLst>
                                        <p:tav tm="0">
                                          <p:val>
                                            <p:fltVal val="0"/>
                                          </p:val>
                                        </p:tav>
                                        <p:tav tm="100000">
                                          <p:val>
                                            <p:strVal val="#ppt_w"/>
                                          </p:val>
                                        </p:tav>
                                      </p:tavLst>
                                    </p:anim>
                                    <p:anim calcmode="lin" valueType="num">
                                      <p:cBhvr>
                                        <p:cTn id="13" dur="500" fill="hold"/>
                                        <p:tgtEl>
                                          <p:spTgt spid="1031"/>
                                        </p:tgtEl>
                                        <p:attrNameLst>
                                          <p:attrName>ppt_h</p:attrName>
                                        </p:attrNameLst>
                                      </p:cBhvr>
                                      <p:tavLst>
                                        <p:tav tm="0">
                                          <p:val>
                                            <p:fltVal val="0"/>
                                          </p:val>
                                        </p:tav>
                                        <p:tav tm="100000">
                                          <p:val>
                                            <p:strVal val="#ppt_h"/>
                                          </p:val>
                                        </p:tav>
                                      </p:tavLst>
                                    </p:anim>
                                    <p:animEffect transition="in" filter="fade">
                                      <p:cBhvr>
                                        <p:cTn id="14" dur="500"/>
                                        <p:tgtEl>
                                          <p:spTgt spid="103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32"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circle(out)">
                                      <p:cBhvr>
                                        <p:cTn id="24" dur="2000"/>
                                        <p:tgtEl>
                                          <p:spTgt spid="28"/>
                                        </p:tgtEl>
                                      </p:cBhvr>
                                    </p:animEffect>
                                  </p:childTnLst>
                                </p:cTn>
                              </p:par>
                              <p:par>
                                <p:cTn id="25" presetID="6" presetClass="entr" presetSubtype="32"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circle(out)">
                                      <p:cBhvr>
                                        <p:cTn id="27" dur="2000"/>
                                        <p:tgtEl>
                                          <p:spTgt spid="8"/>
                                        </p:tgtEl>
                                      </p:cBhvr>
                                    </p:animEffect>
                                  </p:childTnLst>
                                </p:cTn>
                              </p:par>
                              <p:par>
                                <p:cTn id="28" presetID="6" presetClass="entr" presetSubtype="32"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circle(out)">
                                      <p:cBhvr>
                                        <p:cTn id="30" dur="20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42"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barn(outHorizontal)">
                                      <p:cBhvr>
                                        <p:cTn id="35" dur="500"/>
                                        <p:tgtEl>
                                          <p:spTgt spid="29"/>
                                        </p:tgtEl>
                                      </p:cBhvr>
                                    </p:animEffect>
                                  </p:childTnLst>
                                </p:cTn>
                              </p:par>
                              <p:par>
                                <p:cTn id="36" presetID="16" presetClass="entr" presetSubtype="42" fill="hold" nodeType="withEffect">
                                  <p:stCondLst>
                                    <p:cond delay="0"/>
                                  </p:stCondLst>
                                  <p:childTnLst>
                                    <p:set>
                                      <p:cBhvr>
                                        <p:cTn id="37" dur="1" fill="hold">
                                          <p:stCondLst>
                                            <p:cond delay="0"/>
                                          </p:stCondLst>
                                        </p:cTn>
                                        <p:tgtEl>
                                          <p:spTgt spid="1028"/>
                                        </p:tgtEl>
                                        <p:attrNameLst>
                                          <p:attrName>style.visibility</p:attrName>
                                        </p:attrNameLst>
                                      </p:cBhvr>
                                      <p:to>
                                        <p:strVal val="visible"/>
                                      </p:to>
                                    </p:set>
                                    <p:animEffect transition="in" filter="barn(outHorizontal)">
                                      <p:cBhvr>
                                        <p:cTn id="38" dur="500"/>
                                        <p:tgtEl>
                                          <p:spTgt spid="1028"/>
                                        </p:tgtEl>
                                      </p:cBhvr>
                                    </p:animEffect>
                                  </p:childTnLst>
                                </p:cTn>
                              </p:par>
                              <p:par>
                                <p:cTn id="39" presetID="16" presetClass="entr" presetSubtype="42"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barn(outHorizontal)">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p:cTn id="46" dur="500" fill="hold"/>
                                        <p:tgtEl>
                                          <p:spTgt spid="30"/>
                                        </p:tgtEl>
                                        <p:attrNameLst>
                                          <p:attrName>ppt_w</p:attrName>
                                        </p:attrNameLst>
                                      </p:cBhvr>
                                      <p:tavLst>
                                        <p:tav tm="0">
                                          <p:val>
                                            <p:fltVal val="0"/>
                                          </p:val>
                                        </p:tav>
                                        <p:tav tm="100000">
                                          <p:val>
                                            <p:strVal val="#ppt_w"/>
                                          </p:val>
                                        </p:tav>
                                      </p:tavLst>
                                    </p:anim>
                                    <p:anim calcmode="lin" valueType="num">
                                      <p:cBhvr>
                                        <p:cTn id="47" dur="500" fill="hold"/>
                                        <p:tgtEl>
                                          <p:spTgt spid="30"/>
                                        </p:tgtEl>
                                        <p:attrNameLst>
                                          <p:attrName>ppt_h</p:attrName>
                                        </p:attrNameLst>
                                      </p:cBhvr>
                                      <p:tavLst>
                                        <p:tav tm="0">
                                          <p:val>
                                            <p:fltVal val="0"/>
                                          </p:val>
                                        </p:tav>
                                        <p:tav tm="100000">
                                          <p:val>
                                            <p:strVal val="#ppt_h"/>
                                          </p:val>
                                        </p:tav>
                                      </p:tavLst>
                                    </p:anim>
                                    <p:animEffect transition="in" filter="fade">
                                      <p:cBhvr>
                                        <p:cTn id="48" dur="500"/>
                                        <p:tgtEl>
                                          <p:spTgt spid="30"/>
                                        </p:tgtEl>
                                      </p:cBhvr>
                                    </p:animEffect>
                                  </p:childTnLst>
                                </p:cTn>
                              </p:par>
                              <p:par>
                                <p:cTn id="49" presetID="53" presetClass="entr" presetSubtype="16" fill="hold" nodeType="withEffect">
                                  <p:stCondLst>
                                    <p:cond delay="0"/>
                                  </p:stCondLst>
                                  <p:childTnLst>
                                    <p:set>
                                      <p:cBhvr>
                                        <p:cTn id="50" dur="1" fill="hold">
                                          <p:stCondLst>
                                            <p:cond delay="0"/>
                                          </p:stCondLst>
                                        </p:cTn>
                                        <p:tgtEl>
                                          <p:spTgt spid="1029"/>
                                        </p:tgtEl>
                                        <p:attrNameLst>
                                          <p:attrName>style.visibility</p:attrName>
                                        </p:attrNameLst>
                                      </p:cBhvr>
                                      <p:to>
                                        <p:strVal val="visible"/>
                                      </p:to>
                                    </p:set>
                                    <p:anim calcmode="lin" valueType="num">
                                      <p:cBhvr>
                                        <p:cTn id="51" dur="500" fill="hold"/>
                                        <p:tgtEl>
                                          <p:spTgt spid="1029"/>
                                        </p:tgtEl>
                                        <p:attrNameLst>
                                          <p:attrName>ppt_w</p:attrName>
                                        </p:attrNameLst>
                                      </p:cBhvr>
                                      <p:tavLst>
                                        <p:tav tm="0">
                                          <p:val>
                                            <p:fltVal val="0"/>
                                          </p:val>
                                        </p:tav>
                                        <p:tav tm="100000">
                                          <p:val>
                                            <p:strVal val="#ppt_w"/>
                                          </p:val>
                                        </p:tav>
                                      </p:tavLst>
                                    </p:anim>
                                    <p:anim calcmode="lin" valueType="num">
                                      <p:cBhvr>
                                        <p:cTn id="52" dur="500" fill="hold"/>
                                        <p:tgtEl>
                                          <p:spTgt spid="1029"/>
                                        </p:tgtEl>
                                        <p:attrNameLst>
                                          <p:attrName>ppt_h</p:attrName>
                                        </p:attrNameLst>
                                      </p:cBhvr>
                                      <p:tavLst>
                                        <p:tav tm="0">
                                          <p:val>
                                            <p:fltVal val="0"/>
                                          </p:val>
                                        </p:tav>
                                        <p:tav tm="100000">
                                          <p:val>
                                            <p:strVal val="#ppt_h"/>
                                          </p:val>
                                        </p:tav>
                                      </p:tavLst>
                                    </p:anim>
                                    <p:animEffect transition="in" filter="fade">
                                      <p:cBhvr>
                                        <p:cTn id="53" dur="500"/>
                                        <p:tgtEl>
                                          <p:spTgt spid="1029"/>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childTnLst>
                          </p:cTn>
                        </p:par>
                      </p:childTnLst>
                    </p:cTn>
                  </p:par>
                  <p:par>
                    <p:cTn id="59" fill="hold">
                      <p:stCondLst>
                        <p:cond delay="indefinite"/>
                      </p:stCondLst>
                      <p:childTnLst>
                        <p:par>
                          <p:cTn id="60" fill="hold">
                            <p:stCondLst>
                              <p:cond delay="0"/>
                            </p:stCondLst>
                            <p:childTnLst>
                              <p:par>
                                <p:cTn id="61" presetID="14" presetClass="entr" presetSubtype="10" fill="hold" grpId="0" nodeType="click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randombar(horizontal)">
                                      <p:cBhvr>
                                        <p:cTn id="63" dur="500"/>
                                        <p:tgtEl>
                                          <p:spTgt spid="31"/>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randombar(horizontal)">
                                      <p:cBhvr>
                                        <p:cTn id="66" dur="500"/>
                                        <p:tgtEl>
                                          <p:spTgt spid="35"/>
                                        </p:tgtEl>
                                      </p:cBhvr>
                                    </p:animEffect>
                                  </p:childTnLst>
                                </p:cTn>
                              </p:par>
                              <p:par>
                                <p:cTn id="67" presetID="14" presetClass="entr" presetSubtype="10" fill="hold" nodeType="withEffect">
                                  <p:stCondLst>
                                    <p:cond delay="0"/>
                                  </p:stCondLst>
                                  <p:childTnLst>
                                    <p:set>
                                      <p:cBhvr>
                                        <p:cTn id="68" dur="1" fill="hold">
                                          <p:stCondLst>
                                            <p:cond delay="0"/>
                                          </p:stCondLst>
                                        </p:cTn>
                                        <p:tgtEl>
                                          <p:spTgt spid="1030"/>
                                        </p:tgtEl>
                                        <p:attrNameLst>
                                          <p:attrName>style.visibility</p:attrName>
                                        </p:attrNameLst>
                                      </p:cBhvr>
                                      <p:to>
                                        <p:strVal val="visible"/>
                                      </p:to>
                                    </p:set>
                                    <p:animEffect transition="in" filter="randombar(horizontal)">
                                      <p:cBhvr>
                                        <p:cTn id="69" dur="500"/>
                                        <p:tgtEl>
                                          <p:spTgt spid="1030"/>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randombar(horizontal)">
                                      <p:cBhvr>
                                        <p:cTn id="72" dur="500"/>
                                        <p:tgtEl>
                                          <p:spTgt spid="12"/>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37" fill="hold" grpId="0" nodeType="click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barn(outVertical)">
                                      <p:cBhvr>
                                        <p:cTn id="77" dur="500"/>
                                        <p:tgtEl>
                                          <p:spTgt spid="32"/>
                                        </p:tgtEl>
                                      </p:cBhvr>
                                    </p:animEffect>
                                  </p:childTnLst>
                                </p:cTn>
                              </p:par>
                              <p:par>
                                <p:cTn id="78" presetID="16" presetClass="entr" presetSubtype="37" fill="hold" nodeType="withEffect">
                                  <p:stCondLst>
                                    <p:cond delay="0"/>
                                  </p:stCondLst>
                                  <p:childTnLst>
                                    <p:set>
                                      <p:cBhvr>
                                        <p:cTn id="79" dur="1" fill="hold">
                                          <p:stCondLst>
                                            <p:cond delay="0"/>
                                          </p:stCondLst>
                                        </p:cTn>
                                        <p:tgtEl>
                                          <p:spTgt spid="1033"/>
                                        </p:tgtEl>
                                        <p:attrNameLst>
                                          <p:attrName>style.visibility</p:attrName>
                                        </p:attrNameLst>
                                      </p:cBhvr>
                                      <p:to>
                                        <p:strVal val="visible"/>
                                      </p:to>
                                    </p:set>
                                    <p:animEffect transition="in" filter="barn(outVertical)">
                                      <p:cBhvr>
                                        <p:cTn id="80" dur="500"/>
                                        <p:tgtEl>
                                          <p:spTgt spid="1033"/>
                                        </p:tgtEl>
                                      </p:cBhvr>
                                    </p:animEffect>
                                  </p:childTnLst>
                                </p:cTn>
                              </p:par>
                              <p:par>
                                <p:cTn id="81" presetID="16" presetClass="entr" presetSubtype="37" fill="hold" grpId="0" nodeType="with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barn(outVertical)">
                                      <p:cBhvr>
                                        <p:cTn id="83" dur="500"/>
                                        <p:tgtEl>
                                          <p:spTgt spid="14"/>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grpId="0" nodeType="clickEffect">
                                  <p:stCondLst>
                                    <p:cond delay="0"/>
                                  </p:stCondLst>
                                  <p:childTnLst>
                                    <p:set>
                                      <p:cBhvr>
                                        <p:cTn id="87" dur="1" fill="hold">
                                          <p:stCondLst>
                                            <p:cond delay="0"/>
                                          </p:stCondLst>
                                        </p:cTn>
                                        <p:tgtEl>
                                          <p:spTgt spid="33"/>
                                        </p:tgtEl>
                                        <p:attrNameLst>
                                          <p:attrName>style.visibility</p:attrName>
                                        </p:attrNameLst>
                                      </p:cBhvr>
                                      <p:to>
                                        <p:strVal val="visible"/>
                                      </p:to>
                                    </p:set>
                                    <p:anim calcmode="lin" valueType="num">
                                      <p:cBhvr>
                                        <p:cTn id="88" dur="500" fill="hold"/>
                                        <p:tgtEl>
                                          <p:spTgt spid="33"/>
                                        </p:tgtEl>
                                        <p:attrNameLst>
                                          <p:attrName>ppt_w</p:attrName>
                                        </p:attrNameLst>
                                      </p:cBhvr>
                                      <p:tavLst>
                                        <p:tav tm="0">
                                          <p:val>
                                            <p:fltVal val="0"/>
                                          </p:val>
                                        </p:tav>
                                        <p:tav tm="100000">
                                          <p:val>
                                            <p:strVal val="#ppt_w"/>
                                          </p:val>
                                        </p:tav>
                                      </p:tavLst>
                                    </p:anim>
                                    <p:anim calcmode="lin" valueType="num">
                                      <p:cBhvr>
                                        <p:cTn id="89" dur="500" fill="hold"/>
                                        <p:tgtEl>
                                          <p:spTgt spid="33"/>
                                        </p:tgtEl>
                                        <p:attrNameLst>
                                          <p:attrName>ppt_h</p:attrName>
                                        </p:attrNameLst>
                                      </p:cBhvr>
                                      <p:tavLst>
                                        <p:tav tm="0">
                                          <p:val>
                                            <p:fltVal val="0"/>
                                          </p:val>
                                        </p:tav>
                                        <p:tav tm="100000">
                                          <p:val>
                                            <p:strVal val="#ppt_h"/>
                                          </p:val>
                                        </p:tav>
                                      </p:tavLst>
                                    </p:anim>
                                    <p:animEffect transition="in" filter="fade">
                                      <p:cBhvr>
                                        <p:cTn id="90" dur="500"/>
                                        <p:tgtEl>
                                          <p:spTgt spid="33"/>
                                        </p:tgtEl>
                                      </p:cBhvr>
                                    </p:animEffect>
                                  </p:childTnLst>
                                </p:cTn>
                              </p:par>
                              <p:par>
                                <p:cTn id="91" presetID="53" presetClass="entr" presetSubtype="16" fill="hold" nodeType="withEffect">
                                  <p:stCondLst>
                                    <p:cond delay="0"/>
                                  </p:stCondLst>
                                  <p:childTnLst>
                                    <p:set>
                                      <p:cBhvr>
                                        <p:cTn id="92" dur="1" fill="hold">
                                          <p:stCondLst>
                                            <p:cond delay="0"/>
                                          </p:stCondLst>
                                        </p:cTn>
                                        <p:tgtEl>
                                          <p:spTgt spid="1035"/>
                                        </p:tgtEl>
                                        <p:attrNameLst>
                                          <p:attrName>style.visibility</p:attrName>
                                        </p:attrNameLst>
                                      </p:cBhvr>
                                      <p:to>
                                        <p:strVal val="visible"/>
                                      </p:to>
                                    </p:set>
                                    <p:anim calcmode="lin" valueType="num">
                                      <p:cBhvr>
                                        <p:cTn id="93" dur="500" fill="hold"/>
                                        <p:tgtEl>
                                          <p:spTgt spid="1035"/>
                                        </p:tgtEl>
                                        <p:attrNameLst>
                                          <p:attrName>ppt_w</p:attrName>
                                        </p:attrNameLst>
                                      </p:cBhvr>
                                      <p:tavLst>
                                        <p:tav tm="0">
                                          <p:val>
                                            <p:fltVal val="0"/>
                                          </p:val>
                                        </p:tav>
                                        <p:tav tm="100000">
                                          <p:val>
                                            <p:strVal val="#ppt_w"/>
                                          </p:val>
                                        </p:tav>
                                      </p:tavLst>
                                    </p:anim>
                                    <p:anim calcmode="lin" valueType="num">
                                      <p:cBhvr>
                                        <p:cTn id="94" dur="500" fill="hold"/>
                                        <p:tgtEl>
                                          <p:spTgt spid="1035"/>
                                        </p:tgtEl>
                                        <p:attrNameLst>
                                          <p:attrName>ppt_h</p:attrName>
                                        </p:attrNameLst>
                                      </p:cBhvr>
                                      <p:tavLst>
                                        <p:tav tm="0">
                                          <p:val>
                                            <p:fltVal val="0"/>
                                          </p:val>
                                        </p:tav>
                                        <p:tav tm="100000">
                                          <p:val>
                                            <p:strVal val="#ppt_h"/>
                                          </p:val>
                                        </p:tav>
                                      </p:tavLst>
                                    </p:anim>
                                    <p:animEffect transition="in" filter="fade">
                                      <p:cBhvr>
                                        <p:cTn id="95" dur="500"/>
                                        <p:tgtEl>
                                          <p:spTgt spid="1035"/>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25"/>
                                        </p:tgtEl>
                                        <p:attrNameLst>
                                          <p:attrName>style.visibility</p:attrName>
                                        </p:attrNameLst>
                                      </p:cBhvr>
                                      <p:to>
                                        <p:strVal val="visible"/>
                                      </p:to>
                                    </p:set>
                                    <p:anim calcmode="lin" valueType="num">
                                      <p:cBhvr>
                                        <p:cTn id="98" dur="500" fill="hold"/>
                                        <p:tgtEl>
                                          <p:spTgt spid="25"/>
                                        </p:tgtEl>
                                        <p:attrNameLst>
                                          <p:attrName>ppt_w</p:attrName>
                                        </p:attrNameLst>
                                      </p:cBhvr>
                                      <p:tavLst>
                                        <p:tav tm="0">
                                          <p:val>
                                            <p:fltVal val="0"/>
                                          </p:val>
                                        </p:tav>
                                        <p:tav tm="100000">
                                          <p:val>
                                            <p:strVal val="#ppt_w"/>
                                          </p:val>
                                        </p:tav>
                                      </p:tavLst>
                                    </p:anim>
                                    <p:anim calcmode="lin" valueType="num">
                                      <p:cBhvr>
                                        <p:cTn id="99" dur="500" fill="hold"/>
                                        <p:tgtEl>
                                          <p:spTgt spid="25"/>
                                        </p:tgtEl>
                                        <p:attrNameLst>
                                          <p:attrName>ppt_h</p:attrName>
                                        </p:attrNameLst>
                                      </p:cBhvr>
                                      <p:tavLst>
                                        <p:tav tm="0">
                                          <p:val>
                                            <p:fltVal val="0"/>
                                          </p:val>
                                        </p:tav>
                                        <p:tav tm="100000">
                                          <p:val>
                                            <p:strVal val="#ppt_h"/>
                                          </p:val>
                                        </p:tav>
                                      </p:tavLst>
                                    </p:anim>
                                    <p:animEffect transition="in" filter="fade">
                                      <p:cBhvr>
                                        <p:cTn id="100" dur="500"/>
                                        <p:tgtEl>
                                          <p:spTgt spid="25"/>
                                        </p:tgtEl>
                                      </p:cBhvr>
                                    </p:animEffect>
                                  </p:childTnLst>
                                </p:cTn>
                              </p:par>
                              <p:par>
                                <p:cTn id="101" presetID="2" presetClass="entr" presetSubtype="4" fill="hold" grpId="0" nodeType="withEffect">
                                  <p:stCondLst>
                                    <p:cond delay="0"/>
                                  </p:stCondLst>
                                  <p:childTnLst>
                                    <p:set>
                                      <p:cBhvr>
                                        <p:cTn id="102" dur="1" fill="hold">
                                          <p:stCondLst>
                                            <p:cond delay="0"/>
                                          </p:stCondLst>
                                        </p:cTn>
                                        <p:tgtEl>
                                          <p:spTgt spid="34"/>
                                        </p:tgtEl>
                                        <p:attrNameLst>
                                          <p:attrName>style.visibility</p:attrName>
                                        </p:attrNameLst>
                                      </p:cBhvr>
                                      <p:to>
                                        <p:strVal val="visible"/>
                                      </p:to>
                                    </p:set>
                                    <p:anim calcmode="lin" valueType="num">
                                      <p:cBhvr additive="base">
                                        <p:cTn id="103" dur="500" fill="hold"/>
                                        <p:tgtEl>
                                          <p:spTgt spid="34"/>
                                        </p:tgtEl>
                                        <p:attrNameLst>
                                          <p:attrName>ppt_x</p:attrName>
                                        </p:attrNameLst>
                                      </p:cBhvr>
                                      <p:tavLst>
                                        <p:tav tm="0">
                                          <p:val>
                                            <p:strVal val="#ppt_x"/>
                                          </p:val>
                                        </p:tav>
                                        <p:tav tm="100000">
                                          <p:val>
                                            <p:strVal val="#ppt_x"/>
                                          </p:val>
                                        </p:tav>
                                      </p:tavLst>
                                    </p:anim>
                                    <p:anim calcmode="lin" valueType="num">
                                      <p:cBhvr additive="base">
                                        <p:cTn id="104"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16" presetClass="entr" presetSubtype="42" fill="hold" nodeType="clickEffect">
                                  <p:stCondLst>
                                    <p:cond delay="0"/>
                                  </p:stCondLst>
                                  <p:childTnLst>
                                    <p:set>
                                      <p:cBhvr>
                                        <p:cTn id="108" dur="1" fill="hold">
                                          <p:stCondLst>
                                            <p:cond delay="0"/>
                                          </p:stCondLst>
                                        </p:cTn>
                                        <p:tgtEl>
                                          <p:spTgt spid="1036"/>
                                        </p:tgtEl>
                                        <p:attrNameLst>
                                          <p:attrName>style.visibility</p:attrName>
                                        </p:attrNameLst>
                                      </p:cBhvr>
                                      <p:to>
                                        <p:strVal val="visible"/>
                                      </p:to>
                                    </p:set>
                                    <p:animEffect transition="in" filter="barn(outHorizontal)">
                                      <p:cBhvr>
                                        <p:cTn id="109" dur="500"/>
                                        <p:tgtEl>
                                          <p:spTgt spid="1036"/>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16"/>
                                        </p:tgtEl>
                                        <p:attrNameLst>
                                          <p:attrName>style.visibility</p:attrName>
                                        </p:attrNameLst>
                                      </p:cBhvr>
                                      <p:to>
                                        <p:strVal val="visible"/>
                                      </p:to>
                                    </p:set>
                                    <p:anim calcmode="lin" valueType="num">
                                      <p:cBhvr>
                                        <p:cTn id="112" dur="500" fill="hold"/>
                                        <p:tgtEl>
                                          <p:spTgt spid="16"/>
                                        </p:tgtEl>
                                        <p:attrNameLst>
                                          <p:attrName>ppt_w</p:attrName>
                                        </p:attrNameLst>
                                      </p:cBhvr>
                                      <p:tavLst>
                                        <p:tav tm="0">
                                          <p:val>
                                            <p:fltVal val="0"/>
                                          </p:val>
                                        </p:tav>
                                        <p:tav tm="100000">
                                          <p:val>
                                            <p:strVal val="#ppt_w"/>
                                          </p:val>
                                        </p:tav>
                                      </p:tavLst>
                                    </p:anim>
                                    <p:anim calcmode="lin" valueType="num">
                                      <p:cBhvr>
                                        <p:cTn id="113" dur="500" fill="hold"/>
                                        <p:tgtEl>
                                          <p:spTgt spid="16"/>
                                        </p:tgtEl>
                                        <p:attrNameLst>
                                          <p:attrName>ppt_h</p:attrName>
                                        </p:attrNameLst>
                                      </p:cBhvr>
                                      <p:tavLst>
                                        <p:tav tm="0">
                                          <p:val>
                                            <p:fltVal val="0"/>
                                          </p:val>
                                        </p:tav>
                                        <p:tav tm="100000">
                                          <p:val>
                                            <p:strVal val="#ppt_h"/>
                                          </p:val>
                                        </p:tav>
                                      </p:tavLst>
                                    </p:anim>
                                    <p:animEffect transition="in" filter="fade">
                                      <p:cBhvr>
                                        <p:cTn id="11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9" grpId="0"/>
      <p:bldP spid="11" grpId="0"/>
      <p:bldP spid="12" grpId="0"/>
      <p:bldP spid="14" grpId="0"/>
      <p:bldP spid="25" grpId="0"/>
      <p:bldP spid="15" grpId="0" animBg="1"/>
      <p:bldP spid="28" grpId="0" animBg="1"/>
      <p:bldP spid="29" grpId="0" animBg="1"/>
      <p:bldP spid="30" grpId="0" animBg="1"/>
      <p:bldP spid="31" grpId="0" animBg="1"/>
      <p:bldP spid="32" grpId="0" animBg="1"/>
      <p:bldP spid="33" grpId="0" animBg="1"/>
      <p:bldP spid="34" grpId="0" animBg="1"/>
      <p:bldP spid="35" grpId="0" animBg="1"/>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090"/>
            <a:ext cx="11887200" cy="782638"/>
          </a:xfrm>
        </p:spPr>
        <p:txBody>
          <a:bodyPr/>
          <a:lstStyle/>
          <a:p>
            <a:r>
              <a:rPr lang="bg-BG" sz="2400" b="1" cap="all" dirty="0">
                <a:solidFill>
                  <a:schemeClr val="accent5">
                    <a:lumMod val="50000"/>
                  </a:schemeClr>
                </a:solidFill>
                <a:latin typeface="Times New Roman" panose="02020603050405020304" pitchFamily="18" charset="0"/>
                <a:cs typeface="Times New Roman" panose="02020603050405020304" pitchFamily="18" charset="0"/>
              </a:rPr>
              <a:t>ПРОЦЕС НА МАФИОТИЗАЦИЯ</a:t>
            </a:r>
            <a:endParaRPr lang="bg-BG" sz="2400" b="1" dirty="0">
              <a:solidFill>
                <a:schemeClr val="accent5">
                  <a:lumMod val="50000"/>
                </a:schemeClr>
              </a:solidFill>
              <a:latin typeface="Times New Roman" panose="02020603050405020304" pitchFamily="18" charset="0"/>
              <a:cs typeface="Times New Roman" panose="02020603050405020304" pitchFamily="18" charset="0"/>
            </a:endParaRPr>
          </a:p>
        </p:txBody>
      </p:sp>
      <p:cxnSp>
        <p:nvCxnSpPr>
          <p:cNvPr id="5" name="Straight Connector 4"/>
          <p:cNvCxnSpPr/>
          <p:nvPr/>
        </p:nvCxnSpPr>
        <p:spPr>
          <a:xfrm>
            <a:off x="182960" y="908720"/>
            <a:ext cx="11593288"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pic>
        <p:nvPicPr>
          <p:cNvPr id="1026" name="Picture 2" descr="C:\Users\Iva\Desktop\картинки_мафиотизация\завладяна.png"/>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9444897" y="4193993"/>
            <a:ext cx="2187335" cy="218733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067966" y="3068960"/>
            <a:ext cx="2507482" cy="707886"/>
          </a:xfrm>
          <a:prstGeom prst="rect">
            <a:avLst/>
          </a:prstGeom>
        </p:spPr>
        <p:txBody>
          <a:bodyPr wrap="square">
            <a:spAutoFit/>
          </a:bodyPr>
          <a:lstStyle/>
          <a:p>
            <a:pPr algn="ctr"/>
            <a:r>
              <a:rPr lang="bg-BG" sz="2000" b="1" dirty="0">
                <a:latin typeface="Cambria" panose="02040503050406030204" pitchFamily="18" charset="0"/>
              </a:rPr>
              <a:t>Структурно дублиране</a:t>
            </a:r>
          </a:p>
        </p:txBody>
      </p:sp>
      <p:pic>
        <p:nvPicPr>
          <p:cNvPr id="8" name="Picture 2" descr="C:\Users\Iva\Desktop\картинки_мафиотизация\ChatGPT Image Jun 23, 2026, 09_03_00 PM.png"/>
          <p:cNvPicPr>
            <a:picLocks noChangeAspect="1" noChangeArrowheads="1"/>
          </p:cNvPicPr>
          <p:nvPr/>
        </p:nvPicPr>
        <p:blipFill rotWithShape="1">
          <a:blip r:embed="rId4">
            <a:clrChange>
              <a:clrFrom>
                <a:srgbClr val="F1F1F1"/>
              </a:clrFrom>
              <a:clrTo>
                <a:srgbClr val="F1F1F1">
                  <a:alpha val="0"/>
                </a:srgbClr>
              </a:clrTo>
            </a:clrChange>
            <a:extLst>
              <a:ext uri="{28A0092B-C50C-407E-A947-70E740481C1C}">
                <a14:useLocalDpi xmlns:a14="http://schemas.microsoft.com/office/drawing/2010/main" val="0"/>
              </a:ext>
            </a:extLst>
          </a:blip>
          <a:srcRect l="51535" t="8301" r="26577" b="55218"/>
          <a:stretch/>
        </p:blipFill>
        <p:spPr bwMode="auto">
          <a:xfrm>
            <a:off x="4732262" y="1268760"/>
            <a:ext cx="1834819" cy="18002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627984" y="3140968"/>
            <a:ext cx="2179712" cy="400110"/>
          </a:xfrm>
          <a:prstGeom prst="rect">
            <a:avLst/>
          </a:prstGeom>
        </p:spPr>
        <p:txBody>
          <a:bodyPr wrap="square">
            <a:spAutoFit/>
          </a:bodyPr>
          <a:lstStyle/>
          <a:p>
            <a:pPr algn="ctr"/>
            <a:r>
              <a:rPr lang="ru-RU" sz="2000" b="1" dirty="0">
                <a:latin typeface="Cambria" panose="02040503050406030204" pitchFamily="18" charset="0"/>
              </a:rPr>
              <a:t>Инфилтриране </a:t>
            </a:r>
          </a:p>
        </p:txBody>
      </p:sp>
      <p:pic>
        <p:nvPicPr>
          <p:cNvPr id="1028" name="Picture 4" descr="C:\Users\Iva\Desktop\картинки_мафиотизация\корумпиране.png"/>
          <p:cNvPicPr>
            <a:picLocks noChangeAspect="1" noChangeArrowheads="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7088691" y="1251094"/>
            <a:ext cx="1817266" cy="181726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6879704" y="3105825"/>
            <a:ext cx="2356792" cy="1015663"/>
          </a:xfrm>
          <a:prstGeom prst="rect">
            <a:avLst/>
          </a:prstGeom>
        </p:spPr>
        <p:txBody>
          <a:bodyPr wrap="square">
            <a:spAutoFit/>
          </a:bodyPr>
          <a:lstStyle/>
          <a:p>
            <a:pPr algn="ctr"/>
            <a:r>
              <a:rPr lang="ru-RU" sz="2000" b="1" dirty="0">
                <a:latin typeface="Cambria" panose="02040503050406030204" pitchFamily="18" charset="0"/>
              </a:rPr>
              <a:t>Масово корумпиране</a:t>
            </a:r>
          </a:p>
          <a:p>
            <a:pPr marL="0" indent="0" algn="ctr">
              <a:buNone/>
            </a:pPr>
            <a:endParaRPr lang="ru-RU" sz="2000" b="1" dirty="0">
              <a:latin typeface="Cambria" panose="02040503050406030204" pitchFamily="18" charset="0"/>
            </a:endParaRPr>
          </a:p>
        </p:txBody>
      </p:sp>
      <p:pic>
        <p:nvPicPr>
          <p:cNvPr id="1029" name="Picture 5" descr="C:\Users\Iva\Desktop\картинки_мафиотизация\мишенка.png"/>
          <p:cNvPicPr>
            <a:picLocks noChangeAspect="1" noChangeArrowheads="1"/>
          </p:cNvPicPr>
          <p:nvPr/>
        </p:nvPicPr>
        <p:blipFill>
          <a:blip r:embed="rId6"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9482021" y="1251094"/>
            <a:ext cx="1817266" cy="181726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9245463" y="2996952"/>
            <a:ext cx="2458777" cy="1015663"/>
          </a:xfrm>
          <a:prstGeom prst="rect">
            <a:avLst/>
          </a:prstGeom>
        </p:spPr>
        <p:txBody>
          <a:bodyPr wrap="square">
            <a:spAutoFit/>
          </a:bodyPr>
          <a:lstStyle/>
          <a:p>
            <a:pPr algn="ctr"/>
            <a:r>
              <a:rPr lang="ru-RU" sz="2000" b="1" dirty="0">
                <a:latin typeface="Cambria" panose="02040503050406030204" pitchFamily="18" charset="0"/>
              </a:rPr>
              <a:t>Селективен стратегически терор </a:t>
            </a:r>
          </a:p>
        </p:txBody>
      </p:sp>
      <p:sp>
        <p:nvSpPr>
          <p:cNvPr id="12" name="Rectangle 11"/>
          <p:cNvSpPr/>
          <p:nvPr/>
        </p:nvSpPr>
        <p:spPr>
          <a:xfrm>
            <a:off x="185316" y="5949280"/>
            <a:ext cx="2520280" cy="707886"/>
          </a:xfrm>
          <a:prstGeom prst="rect">
            <a:avLst/>
          </a:prstGeom>
        </p:spPr>
        <p:txBody>
          <a:bodyPr wrap="square">
            <a:spAutoFit/>
          </a:bodyPr>
          <a:lstStyle/>
          <a:p>
            <a:pPr algn="ctr"/>
            <a:r>
              <a:rPr lang="ru-RU" sz="2000" b="1" dirty="0">
                <a:latin typeface="Cambria" panose="02040503050406030204" pitchFamily="18" charset="0"/>
              </a:rPr>
              <a:t>Институционално замръзване </a:t>
            </a:r>
            <a:endParaRPr lang="en-US" sz="2000" b="1" dirty="0"/>
          </a:p>
        </p:txBody>
      </p:sp>
      <p:pic>
        <p:nvPicPr>
          <p:cNvPr id="1030" name="Picture 6" descr="C:\Users\Iva\Desktop\картинки_мафиотизация\замръзване.png"/>
          <p:cNvPicPr>
            <a:picLocks noChangeAspect="1" noChangeArrowheads="1"/>
          </p:cNvPicPr>
          <p:nvPr/>
        </p:nvPicPr>
        <p:blipFill>
          <a:blip r:embed="rId7"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470992" y="3918393"/>
            <a:ext cx="1958880" cy="195888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3567336" y="6093296"/>
            <a:ext cx="1577932" cy="400110"/>
          </a:xfrm>
          <a:prstGeom prst="rect">
            <a:avLst/>
          </a:prstGeom>
        </p:spPr>
        <p:txBody>
          <a:bodyPr wrap="none">
            <a:spAutoFit/>
          </a:bodyPr>
          <a:lstStyle/>
          <a:p>
            <a:pPr algn="ctr"/>
            <a:r>
              <a:rPr lang="ru-RU" sz="2000" b="1" dirty="0">
                <a:latin typeface="Cambria" panose="02040503050406030204" pitchFamily="18" charset="0"/>
              </a:rPr>
              <a:t>Окопаване </a:t>
            </a:r>
            <a:endParaRPr lang="en-US" sz="2000" b="1" dirty="0"/>
          </a:p>
        </p:txBody>
      </p:sp>
      <p:pic>
        <p:nvPicPr>
          <p:cNvPr id="1031" name="Picture 7" descr="C:\Users\Iva\Desktop\картинки_мафиотизация\дублиране 2.png"/>
          <p:cNvPicPr>
            <a:picLocks noChangeAspect="1" noChangeArrowheads="1"/>
          </p:cNvPicPr>
          <p:nvPr/>
        </p:nvPicPr>
        <p:blipFill>
          <a:blip r:embed="rId8"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2427047" y="1320709"/>
            <a:ext cx="1748251" cy="174825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Iva\Desktop\картинки_мафиотизация\здрава крепост.png"/>
          <p:cNvPicPr>
            <a:picLocks noChangeAspect="1" noChangeArrowheads="1"/>
          </p:cNvPicPr>
          <p:nvPr/>
        </p:nvPicPr>
        <p:blipFill>
          <a:blip r:embed="rId9"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82960" y="1052736"/>
            <a:ext cx="1872208" cy="1872208"/>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Iva\Desktop\картинки_мафиотизация\окопаване.png"/>
          <p:cNvPicPr>
            <a:picLocks noChangeAspect="1" noChangeArrowheads="1"/>
          </p:cNvPicPr>
          <p:nvPr/>
        </p:nvPicPr>
        <p:blipFill>
          <a:blip r:embed="rId10"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3254192" y="3918392"/>
            <a:ext cx="2113344" cy="2113344"/>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p:cNvSpPr/>
          <p:nvPr/>
        </p:nvSpPr>
        <p:spPr>
          <a:xfrm>
            <a:off x="6187005" y="6275347"/>
            <a:ext cx="4293099" cy="400110"/>
          </a:xfrm>
          <a:prstGeom prst="rect">
            <a:avLst/>
          </a:prstGeom>
        </p:spPr>
        <p:txBody>
          <a:bodyPr wrap="none">
            <a:spAutoFit/>
          </a:bodyPr>
          <a:lstStyle/>
          <a:p>
            <a:pPr algn="ctr"/>
            <a:r>
              <a:rPr lang="ru-RU" sz="2000" b="1" dirty="0">
                <a:latin typeface="Cambria" panose="02040503050406030204" pitchFamily="18" charset="0"/>
              </a:rPr>
              <a:t>Изместване на властовия център</a:t>
            </a:r>
            <a:endParaRPr lang="en-US" sz="2000" b="1" dirty="0"/>
          </a:p>
        </p:txBody>
      </p:sp>
      <p:pic>
        <p:nvPicPr>
          <p:cNvPr id="1035" name="Picture 11" descr="C:\Users\Iva\Desktop\картинки_мафиотизация\изместване на властовия център2.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269412" y="4365104"/>
            <a:ext cx="2194468" cy="1765935"/>
          </a:xfrm>
          <a:prstGeom prst="rect">
            <a:avLst/>
          </a:prstGeom>
          <a:noFill/>
          <a:extLst>
            <a:ext uri="{909E8E84-426E-40DD-AFC4-6F175D3DCCD1}">
              <a14:hiddenFill xmlns:a14="http://schemas.microsoft.com/office/drawing/2010/main">
                <a:solidFill>
                  <a:srgbClr val="FFFFFF"/>
                </a:solidFill>
              </a14:hiddenFill>
            </a:ext>
          </a:extLst>
        </p:spPr>
      </p:pic>
      <p:sp>
        <p:nvSpPr>
          <p:cNvPr id="15" name="Right Arrow 14"/>
          <p:cNvSpPr/>
          <p:nvPr/>
        </p:nvSpPr>
        <p:spPr>
          <a:xfrm>
            <a:off x="1974089" y="1867022"/>
            <a:ext cx="432048" cy="655623"/>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ight Arrow 27"/>
          <p:cNvSpPr/>
          <p:nvPr/>
        </p:nvSpPr>
        <p:spPr>
          <a:xfrm>
            <a:off x="4215408" y="1867021"/>
            <a:ext cx="432048" cy="655623"/>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Arrow 28"/>
          <p:cNvSpPr/>
          <p:nvPr/>
        </p:nvSpPr>
        <p:spPr>
          <a:xfrm>
            <a:off x="6656643" y="1867020"/>
            <a:ext cx="432048" cy="655623"/>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Arrow 29"/>
          <p:cNvSpPr/>
          <p:nvPr/>
        </p:nvSpPr>
        <p:spPr>
          <a:xfrm>
            <a:off x="8961375" y="1867022"/>
            <a:ext cx="432048" cy="655623"/>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ight Arrow 30"/>
          <p:cNvSpPr/>
          <p:nvPr/>
        </p:nvSpPr>
        <p:spPr>
          <a:xfrm>
            <a:off x="11364734" y="1867022"/>
            <a:ext cx="432048" cy="655623"/>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ight Arrow 31"/>
          <p:cNvSpPr/>
          <p:nvPr/>
        </p:nvSpPr>
        <p:spPr>
          <a:xfrm>
            <a:off x="2705596" y="4904668"/>
            <a:ext cx="432048" cy="655623"/>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Arrow 32"/>
          <p:cNvSpPr/>
          <p:nvPr/>
        </p:nvSpPr>
        <p:spPr>
          <a:xfrm>
            <a:off x="5511552" y="4904667"/>
            <a:ext cx="432048" cy="655623"/>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ight Arrow 33"/>
          <p:cNvSpPr/>
          <p:nvPr/>
        </p:nvSpPr>
        <p:spPr>
          <a:xfrm>
            <a:off x="8679904" y="4920259"/>
            <a:ext cx="432048" cy="655623"/>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ight Arrow 34"/>
          <p:cNvSpPr/>
          <p:nvPr/>
        </p:nvSpPr>
        <p:spPr>
          <a:xfrm>
            <a:off x="110952" y="4892549"/>
            <a:ext cx="432048" cy="655623"/>
          </a:xfrm>
          <a:prstGeom prst="rightArrow">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8607896" y="1403484"/>
            <a:ext cx="1224136" cy="369332"/>
          </a:xfrm>
          <a:prstGeom prst="rect">
            <a:avLst/>
          </a:prstGeom>
          <a:noFill/>
        </p:spPr>
        <p:txBody>
          <a:bodyPr wrap="square" rtlCol="0">
            <a:spAutoFit/>
          </a:bodyPr>
          <a:lstStyle/>
          <a:p>
            <a:r>
              <a:rPr lang="bg-BG" b="1" dirty="0">
                <a:solidFill>
                  <a:schemeClr val="accent6">
                    <a:lumMod val="75000"/>
                  </a:schemeClr>
                </a:solidFill>
                <a:latin typeface="Cambria" pitchFamily="18" charset="0"/>
                <a:ea typeface="Cambria" pitchFamily="18" charset="0"/>
              </a:rPr>
              <a:t>насилие</a:t>
            </a:r>
            <a:endParaRPr lang="en-US" b="1" dirty="0">
              <a:solidFill>
                <a:schemeClr val="accent6">
                  <a:lumMod val="75000"/>
                </a:schemeClr>
              </a:solidFill>
              <a:latin typeface="Cambria" pitchFamily="18" charset="0"/>
              <a:ea typeface="Cambria" pitchFamily="18" charset="0"/>
            </a:endParaRPr>
          </a:p>
        </p:txBody>
      </p:sp>
    </p:spTree>
    <p:extLst>
      <p:ext uri="{BB962C8B-B14F-4D97-AF65-F5344CB8AC3E}">
        <p14:creationId xmlns:p14="http://schemas.microsoft.com/office/powerpoint/2010/main" val="169619303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090"/>
            <a:ext cx="11887200" cy="782638"/>
          </a:xfrm>
        </p:spPr>
        <p:txBody>
          <a:bodyPr/>
          <a:lstStyle/>
          <a:p>
            <a:r>
              <a:rPr lang="bg-BG" sz="2400" b="1" cap="all" dirty="0">
                <a:solidFill>
                  <a:schemeClr val="accent5">
                    <a:lumMod val="50000"/>
                  </a:schemeClr>
                </a:solidFill>
                <a:latin typeface="Times New Roman" panose="02020603050405020304" pitchFamily="18" charset="0"/>
                <a:cs typeface="Times New Roman" panose="02020603050405020304" pitchFamily="18" charset="0"/>
              </a:rPr>
              <a:t>ИНДИКАТОРИ ЗА РАЗГРАНИЧАВАНЕ НА КОРУПЦИЯ ОТ МАФИОТИЗАЦИЯ</a:t>
            </a:r>
            <a:endParaRPr lang="bg-BG" sz="2400" b="1"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952" y="1124744"/>
            <a:ext cx="11593288" cy="1872208"/>
          </a:xfrm>
        </p:spPr>
        <p:txBody>
          <a:bodyPr>
            <a:noAutofit/>
          </a:bodyPr>
          <a:lstStyle/>
          <a:p>
            <a:pPr marL="2511425" indent="-2511425"/>
            <a:r>
              <a:rPr lang="bg-BG" sz="2400" b="1" dirty="0">
                <a:latin typeface="Cambria" panose="02040503050406030204" pitchFamily="18" charset="0"/>
              </a:rPr>
              <a:t>Източникът на лоялност</a:t>
            </a:r>
          </a:p>
          <a:p>
            <a:pPr marL="2511425" indent="-2511425"/>
            <a:r>
              <a:rPr lang="bg-BG" sz="2200" dirty="0">
                <a:latin typeface="Cambria" panose="02040503050406030204" pitchFamily="18" charset="0"/>
              </a:rPr>
              <a:t>- към закона?</a:t>
            </a:r>
          </a:p>
          <a:p>
            <a:pPr marL="2511425" indent="-2511425"/>
            <a:r>
              <a:rPr lang="bg-BG" sz="2200" dirty="0">
                <a:latin typeface="Cambria" panose="02040503050406030204" pitchFamily="18" charset="0"/>
              </a:rPr>
              <a:t>- към неформален център на влияние?</a:t>
            </a:r>
          </a:p>
        </p:txBody>
      </p:sp>
      <p:cxnSp>
        <p:nvCxnSpPr>
          <p:cNvPr id="5" name="Straight Connector 4"/>
          <p:cNvCxnSpPr/>
          <p:nvPr/>
        </p:nvCxnSpPr>
        <p:spPr>
          <a:xfrm>
            <a:off x="182960" y="908720"/>
            <a:ext cx="11593288"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pic>
        <p:nvPicPr>
          <p:cNvPr id="9" name="Picture 11" descr="C:\Users\Iva\Desktop\картинки_мафиотизация\изместване на властовия център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960" y="1014993"/>
            <a:ext cx="2194468" cy="1765935"/>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p:cNvSpPr txBox="1">
            <a:spLocks/>
          </p:cNvSpPr>
          <p:nvPr/>
        </p:nvSpPr>
        <p:spPr bwMode="auto">
          <a:xfrm>
            <a:off x="110952" y="3212976"/>
            <a:ext cx="11593288" cy="244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bg-BG" sz="2400" b="1" dirty="0">
                <a:latin typeface="Cambria" panose="02040503050406030204" pitchFamily="18" charset="0"/>
              </a:rPr>
              <a:t>Проявления</a:t>
            </a:r>
            <a:r>
              <a:rPr lang="bg-BG" sz="2400" dirty="0">
                <a:latin typeface="Cambria" panose="02040503050406030204" pitchFamily="18" charset="0"/>
              </a:rPr>
              <a:t>:</a:t>
            </a:r>
          </a:p>
          <a:p>
            <a:pPr>
              <a:buFontTx/>
              <a:buChar char="-"/>
            </a:pPr>
            <a:r>
              <a:rPr lang="bg-BG" sz="2200" dirty="0">
                <a:latin typeface="Cambria" panose="02040503050406030204" pitchFamily="18" charset="0"/>
              </a:rPr>
              <a:t>Разрушаване на работещи институционални структури, отказ от или атаки срещу успешни проекти </a:t>
            </a:r>
          </a:p>
          <a:p>
            <a:pPr>
              <a:buFontTx/>
              <a:buChar char="-"/>
            </a:pPr>
            <a:r>
              <a:rPr lang="bg-BG" sz="2200" dirty="0">
                <a:latin typeface="Cambria" panose="02040503050406030204" pitchFamily="18" charset="0"/>
              </a:rPr>
              <a:t>Разрушаване / атака срещу традиционни или естествени партньори</a:t>
            </a:r>
          </a:p>
          <a:p>
            <a:pPr>
              <a:buFontTx/>
              <a:buChar char="-"/>
            </a:pPr>
            <a:r>
              <a:rPr lang="ru-RU" sz="2200" dirty="0">
                <a:latin typeface="Cambria" panose="02040503050406030204" pitchFamily="18" charset="0"/>
              </a:rPr>
              <a:t>Пълно синхронизиране, вкл. на цели, дейности, позиции и дневен ред, с неестествен външен актьор</a:t>
            </a:r>
            <a:endParaRPr lang="bg-BG" sz="2200" dirty="0">
              <a:latin typeface="Cambria" panose="02040503050406030204" pitchFamily="18" charset="0"/>
            </a:endParaRPr>
          </a:p>
        </p:txBody>
      </p:sp>
    </p:spTree>
    <p:extLst>
      <p:ext uri="{BB962C8B-B14F-4D97-AF65-F5344CB8AC3E}">
        <p14:creationId xmlns:p14="http://schemas.microsoft.com/office/powerpoint/2010/main" val="35528946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090"/>
            <a:ext cx="11887200" cy="782638"/>
          </a:xfrm>
        </p:spPr>
        <p:txBody>
          <a:bodyPr/>
          <a:lstStyle/>
          <a:p>
            <a:r>
              <a:rPr lang="bg-BG" sz="2400" b="1" cap="all" dirty="0">
                <a:solidFill>
                  <a:schemeClr val="accent5">
                    <a:lumMod val="50000"/>
                  </a:schemeClr>
                </a:solidFill>
                <a:latin typeface="Times New Roman" panose="02020603050405020304" pitchFamily="18" charset="0"/>
                <a:cs typeface="Times New Roman" panose="02020603050405020304" pitchFamily="18" charset="0"/>
              </a:rPr>
              <a:t>ИНДИКАТОРИ ЗА РАЗГРАНИЧАВАНЕ НА КОРУПЦИЯ ОТ МАФИОТИЗАЦИЯ</a:t>
            </a:r>
            <a:endParaRPr lang="bg-BG" sz="2400" b="1"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952" y="1124744"/>
            <a:ext cx="11593288" cy="2232248"/>
          </a:xfrm>
        </p:spPr>
        <p:txBody>
          <a:bodyPr>
            <a:noAutofit/>
          </a:bodyPr>
          <a:lstStyle/>
          <a:p>
            <a:pPr marL="1539875" indent="0">
              <a:buNone/>
            </a:pPr>
            <a:r>
              <a:rPr lang="ru-RU" sz="2400" dirty="0">
                <a:latin typeface="Cambria" panose="02040503050406030204" pitchFamily="18" charset="0"/>
              </a:rPr>
              <a:t>    </a:t>
            </a:r>
            <a:r>
              <a:rPr lang="ru-RU" sz="2200" b="1" dirty="0">
                <a:latin typeface="Cambria" panose="02040503050406030204" pitchFamily="18" charset="0"/>
              </a:rPr>
              <a:t>Начинът на вземане на решения</a:t>
            </a:r>
          </a:p>
          <a:p>
            <a:pPr marL="1828800" indent="0">
              <a:buNone/>
            </a:pPr>
            <a:r>
              <a:rPr lang="ru-RU" sz="2200" b="1" dirty="0">
                <a:latin typeface="Cambria" panose="02040503050406030204" pitchFamily="18" charset="0"/>
              </a:rPr>
              <a:t>   -</a:t>
            </a:r>
            <a:r>
              <a:rPr lang="ru-RU" sz="2200" dirty="0">
                <a:latin typeface="Cambria" panose="02040503050406030204" pitchFamily="18" charset="0"/>
              </a:rPr>
              <a:t> подчинени на институционалната логика, цели и процедури</a:t>
            </a:r>
          </a:p>
          <a:p>
            <a:pPr marL="2001838" indent="0">
              <a:buNone/>
            </a:pPr>
            <a:r>
              <a:rPr lang="ru-RU" sz="2200" b="1" dirty="0">
                <a:latin typeface="Cambria" panose="02040503050406030204" pitchFamily="18" charset="0"/>
              </a:rPr>
              <a:t>- </a:t>
            </a:r>
            <a:r>
              <a:rPr lang="ru-RU" sz="2200" dirty="0">
                <a:latin typeface="Cambria" panose="02040503050406030204" pitchFamily="18" charset="0"/>
              </a:rPr>
              <a:t>извънинституционални, евентуално последващо облечени във формата на институционални актове с цел привидна легитимация или активиране на правни последици</a:t>
            </a:r>
          </a:p>
        </p:txBody>
      </p:sp>
      <p:cxnSp>
        <p:nvCxnSpPr>
          <p:cNvPr id="5" name="Straight Connector 4"/>
          <p:cNvCxnSpPr/>
          <p:nvPr/>
        </p:nvCxnSpPr>
        <p:spPr>
          <a:xfrm>
            <a:off x="182960" y="908720"/>
            <a:ext cx="11593288"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pic>
        <p:nvPicPr>
          <p:cNvPr id="6" name="Picture 4" descr="C:\Users\Iva\Desktop\картинки_мафиотизация\корумпиране.png"/>
          <p:cNvPicPr>
            <a:picLocks noChangeAspect="1" noChangeArrowheads="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65894" y="963662"/>
            <a:ext cx="1817266" cy="1817266"/>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bwMode="auto">
          <a:xfrm>
            <a:off x="110952" y="3429000"/>
            <a:ext cx="11593288" cy="244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bg-BG" sz="2400" b="1" dirty="0">
                <a:latin typeface="Cambria" panose="02040503050406030204" pitchFamily="18" charset="0"/>
              </a:rPr>
              <a:t>Проявления</a:t>
            </a:r>
            <a:r>
              <a:rPr lang="bg-BG" sz="2400" dirty="0">
                <a:latin typeface="Cambria" panose="02040503050406030204" pitchFamily="18" charset="0"/>
              </a:rPr>
              <a:t>:</a:t>
            </a:r>
          </a:p>
          <a:p>
            <a:pPr>
              <a:buFontTx/>
              <a:buChar char="-"/>
            </a:pPr>
            <a:r>
              <a:rPr lang="bg-BG" sz="2200" dirty="0">
                <a:latin typeface="Cambria" panose="02040503050406030204" pitchFamily="18" charset="0"/>
              </a:rPr>
              <a:t>Решенията са предрешени и предварително известни</a:t>
            </a:r>
          </a:p>
          <a:p>
            <a:pPr>
              <a:buFontTx/>
              <a:buChar char="-"/>
            </a:pPr>
            <a:r>
              <a:rPr lang="bg-BG" sz="2200" dirty="0">
                <a:latin typeface="Cambria" panose="02040503050406030204" pitchFamily="18" charset="0"/>
              </a:rPr>
              <a:t>Решенията се вземат от извънинституционални агенти (,,на диванче в ресторант“)</a:t>
            </a:r>
          </a:p>
          <a:p>
            <a:pPr>
              <a:buFontTx/>
              <a:buChar char="-"/>
            </a:pPr>
            <a:r>
              <a:rPr lang="ru-RU" sz="2200" dirty="0">
                <a:latin typeface="Cambria" panose="02040503050406030204" pitchFamily="18" charset="0"/>
              </a:rPr>
              <a:t>Управление на </a:t>
            </a:r>
            <a:r>
              <a:rPr lang="en-US" sz="2200" dirty="0">
                <a:latin typeface="Cambria" panose="02040503050406030204" pitchFamily="18" charset="0"/>
              </a:rPr>
              <a:t>decision-makers </a:t>
            </a:r>
            <a:r>
              <a:rPr lang="bg-BG" sz="2200" dirty="0">
                <a:latin typeface="Cambria" panose="02040503050406030204" pitchFamily="18" charset="0"/>
              </a:rPr>
              <a:t>в реално време (вайбър инструктаж)</a:t>
            </a:r>
            <a:endParaRPr lang="ru-RU" sz="2200" dirty="0">
              <a:latin typeface="Cambria" panose="02040503050406030204" pitchFamily="18" charset="0"/>
            </a:endParaRPr>
          </a:p>
          <a:p>
            <a:pPr>
              <a:buFontTx/>
              <a:buChar char="-"/>
            </a:pPr>
            <a:r>
              <a:rPr lang="bg-BG" sz="2200" dirty="0">
                <a:latin typeface="Cambria" panose="02040503050406030204" pitchFamily="18" charset="0"/>
              </a:rPr>
              <a:t>У</a:t>
            </a:r>
            <a:r>
              <a:rPr lang="ru-RU" sz="2200" dirty="0">
                <a:latin typeface="Cambria" panose="02040503050406030204" pitchFamily="18" charset="0"/>
              </a:rPr>
              <a:t>стойчива асиметрия в институционалната активност</a:t>
            </a:r>
          </a:p>
          <a:p>
            <a:pPr>
              <a:buFontTx/>
              <a:buChar char="-"/>
            </a:pPr>
            <a:r>
              <a:rPr lang="ru-RU" sz="2200" dirty="0">
                <a:latin typeface="Cambria" panose="02040503050406030204" pitchFamily="18" charset="0"/>
              </a:rPr>
              <a:t>Срив на нормалната комуникация в институционалния център на власт</a:t>
            </a:r>
          </a:p>
          <a:p>
            <a:pPr>
              <a:buFontTx/>
              <a:buChar char="-"/>
            </a:pPr>
            <a:endParaRPr lang="ru-RU" sz="2200" dirty="0">
              <a:latin typeface="Cambria" panose="02040503050406030204" pitchFamily="18" charset="0"/>
            </a:endParaRPr>
          </a:p>
          <a:p>
            <a:pPr>
              <a:buFontTx/>
              <a:buChar char="-"/>
            </a:pPr>
            <a:endParaRPr lang="bg-BG" sz="2200" dirty="0">
              <a:latin typeface="Cambria" panose="02040503050406030204" pitchFamily="18" charset="0"/>
            </a:endParaRPr>
          </a:p>
        </p:txBody>
      </p:sp>
    </p:spTree>
    <p:extLst>
      <p:ext uri="{BB962C8B-B14F-4D97-AF65-F5344CB8AC3E}">
        <p14:creationId xmlns:p14="http://schemas.microsoft.com/office/powerpoint/2010/main" val="17269953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090"/>
            <a:ext cx="11887200" cy="782638"/>
          </a:xfrm>
        </p:spPr>
        <p:txBody>
          <a:bodyPr/>
          <a:lstStyle/>
          <a:p>
            <a:r>
              <a:rPr lang="bg-BG" sz="2400" b="1" cap="all" dirty="0">
                <a:solidFill>
                  <a:schemeClr val="accent5">
                    <a:lumMod val="50000"/>
                  </a:schemeClr>
                </a:solidFill>
                <a:latin typeface="Times New Roman" panose="02020603050405020304" pitchFamily="18" charset="0"/>
                <a:cs typeface="Times New Roman" panose="02020603050405020304" pitchFamily="18" charset="0"/>
              </a:rPr>
              <a:t>ИНДИКАТОРИ ЗА РАЗГРАНИЧАВАНЕ НА КОРУПЦИЯ ОТ МАФИОТИЗАЦИЯ</a:t>
            </a:r>
            <a:endParaRPr lang="bg-BG" sz="2400" b="1"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952" y="1124744"/>
            <a:ext cx="11593288" cy="2088232"/>
          </a:xfrm>
        </p:spPr>
        <p:txBody>
          <a:bodyPr>
            <a:noAutofit/>
          </a:bodyPr>
          <a:lstStyle/>
          <a:p>
            <a:pPr marL="2001838" indent="0">
              <a:buNone/>
            </a:pPr>
            <a:r>
              <a:rPr lang="ru-RU" sz="2200" b="1" dirty="0">
                <a:latin typeface="Cambria" panose="02040503050406030204" pitchFamily="18" charset="0"/>
              </a:rPr>
              <a:t>Отношението към професионалните ценности на институцията и към техните носители</a:t>
            </a:r>
            <a:r>
              <a:rPr lang="ru-RU" sz="2200" dirty="0">
                <a:latin typeface="Cambria" panose="02040503050406030204" pitchFamily="18" charset="0"/>
              </a:rPr>
              <a:t>:</a:t>
            </a:r>
          </a:p>
          <a:p>
            <a:pPr marL="2344738">
              <a:buFontTx/>
              <a:buChar char="-"/>
            </a:pPr>
            <a:r>
              <a:rPr lang="ru-RU" sz="2200" dirty="0">
                <a:latin typeface="Cambria" panose="02040503050406030204" pitchFamily="18" charset="0"/>
              </a:rPr>
              <a:t>Корупцията е съвместима с професионалната етика;</a:t>
            </a:r>
          </a:p>
          <a:p>
            <a:pPr marL="2344738">
              <a:buFontTx/>
              <a:buChar char="-"/>
            </a:pPr>
            <a:r>
              <a:rPr lang="ru-RU" sz="2200" dirty="0">
                <a:latin typeface="Cambria" panose="02040503050406030204" pitchFamily="18" charset="0"/>
              </a:rPr>
              <a:t>Мафиотизацията е несъвместима с професионалните стандарти и изисква тяхното целенасочено унищожаване или подмяна.</a:t>
            </a:r>
          </a:p>
        </p:txBody>
      </p:sp>
      <p:cxnSp>
        <p:nvCxnSpPr>
          <p:cNvPr id="5" name="Straight Connector 4"/>
          <p:cNvCxnSpPr/>
          <p:nvPr/>
        </p:nvCxnSpPr>
        <p:spPr>
          <a:xfrm>
            <a:off x="182960" y="908720"/>
            <a:ext cx="11593288"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pic>
        <p:nvPicPr>
          <p:cNvPr id="6" name="Picture 5" descr="C:\Users\Iva\Desktop\картинки_мафиотизация\мишенка.png"/>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110952" y="836712"/>
            <a:ext cx="2016224" cy="2016224"/>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bwMode="auto">
          <a:xfrm>
            <a:off x="110952" y="3284984"/>
            <a:ext cx="11593288" cy="3024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bg-BG" sz="2100" b="1" dirty="0">
                <a:latin typeface="Cambria" panose="02040503050406030204" pitchFamily="18" charset="0"/>
              </a:rPr>
              <a:t>Проявления</a:t>
            </a:r>
            <a:r>
              <a:rPr lang="bg-BG" sz="2100" dirty="0">
                <a:latin typeface="Cambria" panose="02040503050406030204" pitchFamily="18" charset="0"/>
              </a:rPr>
              <a:t>:</a:t>
            </a:r>
          </a:p>
          <a:p>
            <a:pPr marL="0" indent="0">
              <a:buNone/>
            </a:pPr>
            <a:r>
              <a:rPr lang="bg-BG" sz="2100" dirty="0">
                <a:latin typeface="Cambria" panose="02040503050406030204" pitchFamily="18" charset="0"/>
              </a:rPr>
              <a:t>- </a:t>
            </a:r>
            <a:r>
              <a:rPr lang="ru-RU" sz="2100" dirty="0">
                <a:latin typeface="Cambria" panose="02040503050406030204" pitchFamily="18" charset="0"/>
              </a:rPr>
              <a:t>носителите на професионална автономия престават да бъдат актив за организацията и започват да се възприемат като риск, който трябва да бъде неутрализиран.</a:t>
            </a:r>
            <a:endParaRPr lang="bg-BG" sz="2100" dirty="0">
              <a:latin typeface="Cambria" panose="02040503050406030204" pitchFamily="18" charset="0"/>
            </a:endParaRPr>
          </a:p>
          <a:p>
            <a:pPr marL="0" indent="0">
              <a:buNone/>
            </a:pPr>
            <a:r>
              <a:rPr lang="bg-BG" sz="2100" dirty="0">
                <a:latin typeface="Cambria" panose="02040503050406030204" pitchFamily="18" charset="0"/>
              </a:rPr>
              <a:t>- атака срещу институционалния имунитет: избирателно систематично прицелване на репресии върху определен тип хора </a:t>
            </a:r>
          </a:p>
          <a:p>
            <a:pPr marL="0" indent="0">
              <a:buNone/>
            </a:pPr>
            <a:r>
              <a:rPr lang="bg-BG" sz="2100" dirty="0">
                <a:latin typeface="Cambria" panose="02040503050406030204" pitchFamily="18" charset="0"/>
              </a:rPr>
              <a:t>(</a:t>
            </a:r>
            <a:r>
              <a:rPr lang="ru-RU" sz="2100" dirty="0">
                <a:latin typeface="Cambria" panose="02040503050406030204" pitchFamily="18" charset="0"/>
              </a:rPr>
              <a:t>компроматни кампании; персонализирани публични атаки; показни дисциплинарни производства, наказателни дела и кадрови репресии с цел демонстрация на немилост);</a:t>
            </a:r>
            <a:endParaRPr lang="bg-BG" sz="2100" dirty="0">
              <a:latin typeface="Cambria" panose="02040503050406030204" pitchFamily="18" charset="0"/>
            </a:endParaRPr>
          </a:p>
        </p:txBody>
      </p:sp>
    </p:spTree>
    <p:extLst>
      <p:ext uri="{BB962C8B-B14F-4D97-AF65-F5344CB8AC3E}">
        <p14:creationId xmlns:p14="http://schemas.microsoft.com/office/powerpoint/2010/main" val="17269953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090"/>
            <a:ext cx="11887200" cy="782638"/>
          </a:xfrm>
        </p:spPr>
        <p:txBody>
          <a:bodyPr/>
          <a:lstStyle/>
          <a:p>
            <a:r>
              <a:rPr lang="bg-BG" sz="2400" b="1" cap="all" dirty="0">
                <a:solidFill>
                  <a:schemeClr val="accent5">
                    <a:lumMod val="50000"/>
                  </a:schemeClr>
                </a:solidFill>
                <a:latin typeface="Times New Roman" panose="02020603050405020304" pitchFamily="18" charset="0"/>
                <a:cs typeface="Times New Roman" panose="02020603050405020304" pitchFamily="18" charset="0"/>
              </a:rPr>
              <a:t>ИНДИКАТОРИ ЗА РАЗГРАНИЧАВАНЕ НА КОРУПЦИЯ ОТ МАФИОТИЗАЦИЯ</a:t>
            </a:r>
            <a:endParaRPr lang="bg-BG" sz="2400" b="1"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952" y="1124744"/>
            <a:ext cx="11593288" cy="1872208"/>
          </a:xfrm>
        </p:spPr>
        <p:txBody>
          <a:bodyPr>
            <a:noAutofit/>
          </a:bodyPr>
          <a:lstStyle/>
          <a:p>
            <a:pPr marL="2233613" indent="0">
              <a:buNone/>
            </a:pPr>
            <a:r>
              <a:rPr lang="ru-RU" sz="2200" b="1" dirty="0">
                <a:latin typeface="Cambria" panose="02040503050406030204" pitchFamily="18" charset="0"/>
              </a:rPr>
              <a:t>Режимът на страх и несигурност (терор)</a:t>
            </a:r>
          </a:p>
          <a:p>
            <a:pPr marL="2576513">
              <a:buFontTx/>
              <a:buChar char="-"/>
            </a:pPr>
            <a:r>
              <a:rPr lang="ru-RU" sz="2200" dirty="0">
                <a:latin typeface="Cambria" panose="02040503050406030204" pitchFamily="18" charset="0"/>
              </a:rPr>
              <a:t>Отсъства при корупцията, където страхът е от разкриване;</a:t>
            </a:r>
          </a:p>
          <a:p>
            <a:pPr marL="2576513">
              <a:buFontTx/>
              <a:buChar char="-"/>
            </a:pPr>
            <a:r>
              <a:rPr lang="ru-RU" sz="2200" dirty="0">
                <a:latin typeface="Cambria" panose="02040503050406030204" pitchFamily="18" charset="0"/>
              </a:rPr>
              <a:t>Инструментализира се с цел контрол и се институционализира в паралелна система за наблюдение и дисциплиниране, а не за разпределяне на облаги.</a:t>
            </a:r>
          </a:p>
          <a:p>
            <a:pPr marL="1944688" indent="0">
              <a:buNone/>
            </a:pPr>
            <a:endParaRPr lang="ru-RU" sz="2200" b="1" dirty="0">
              <a:latin typeface="Cambria" panose="02040503050406030204" pitchFamily="18" charset="0"/>
            </a:endParaRPr>
          </a:p>
          <a:p>
            <a:pPr marL="1655763" indent="0">
              <a:buNone/>
            </a:pPr>
            <a:endParaRPr lang="ru-RU" sz="2200" b="1" dirty="0">
              <a:latin typeface="Cambria" panose="02040503050406030204" pitchFamily="18" charset="0"/>
            </a:endParaRPr>
          </a:p>
        </p:txBody>
      </p:sp>
      <p:cxnSp>
        <p:nvCxnSpPr>
          <p:cNvPr id="5" name="Straight Connector 4"/>
          <p:cNvCxnSpPr/>
          <p:nvPr/>
        </p:nvCxnSpPr>
        <p:spPr>
          <a:xfrm>
            <a:off x="182960" y="908720"/>
            <a:ext cx="11593288"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pic>
        <p:nvPicPr>
          <p:cNvPr id="6" name="Picture 5" descr="C:\Users\Iva\Desktop\картинки_мафиотизация\замръзване.png"/>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168296" y="894056"/>
            <a:ext cx="1958880" cy="1958880"/>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bwMode="auto">
          <a:xfrm>
            <a:off x="110952" y="2924944"/>
            <a:ext cx="11593288" cy="386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bg-BG" sz="2400" b="1" dirty="0">
                <a:latin typeface="Cambria" panose="02040503050406030204" pitchFamily="18" charset="0"/>
              </a:rPr>
              <a:t>Проявления</a:t>
            </a:r>
            <a:r>
              <a:rPr lang="bg-BG" sz="2400" dirty="0">
                <a:latin typeface="Cambria" panose="02040503050406030204" pitchFamily="18" charset="0"/>
              </a:rPr>
              <a:t>:</a:t>
            </a:r>
          </a:p>
          <a:p>
            <a:pPr marL="0" indent="0">
              <a:buNone/>
            </a:pPr>
            <a:r>
              <a:rPr lang="bg-BG" sz="2200" dirty="0">
                <a:latin typeface="Cambria" panose="02040503050406030204" pitchFamily="18" charset="0"/>
              </a:rPr>
              <a:t>- </a:t>
            </a:r>
            <a:r>
              <a:rPr lang="ru-RU" sz="2200" b="1" dirty="0">
                <a:latin typeface="Cambria" panose="02040503050406030204" pitchFamily="18" charset="0"/>
              </a:rPr>
              <a:t>Натиск чрез служебната йерархия </a:t>
            </a:r>
            <a:r>
              <a:rPr lang="ru-RU" sz="2200" dirty="0">
                <a:latin typeface="Cambria" panose="02040503050406030204" pitchFamily="18" charset="0"/>
              </a:rPr>
              <a:t>върху служителите относно автономни решения;</a:t>
            </a:r>
            <a:endParaRPr lang="bg-BG" sz="2200" dirty="0">
              <a:latin typeface="Cambria" panose="02040503050406030204" pitchFamily="18" charset="0"/>
            </a:endParaRPr>
          </a:p>
          <a:p>
            <a:pPr marL="0" indent="0">
              <a:buNone/>
            </a:pPr>
            <a:r>
              <a:rPr lang="bg-BG" sz="2200" dirty="0">
                <a:latin typeface="Cambria" panose="02040503050406030204" pitchFamily="18" charset="0"/>
              </a:rPr>
              <a:t>- </a:t>
            </a:r>
            <a:r>
              <a:rPr lang="ru-RU" sz="2200" dirty="0">
                <a:latin typeface="Cambria" panose="02040503050406030204" pitchFamily="18" charset="0"/>
              </a:rPr>
              <a:t>Избирателно използване на отчетни и контролни процедури не по предназначение, а за създаване на зависимост и изолация на служителя и </a:t>
            </a:r>
            <a:r>
              <a:rPr lang="ru-RU" sz="2200" b="1" dirty="0">
                <a:latin typeface="Cambria" panose="02040503050406030204" pitchFamily="18" charset="0"/>
              </a:rPr>
              <a:t>маркирането му като неудобен</a:t>
            </a:r>
            <a:r>
              <a:rPr lang="ru-RU" sz="2200" dirty="0">
                <a:latin typeface="Cambria" panose="02040503050406030204" pitchFamily="18" charset="0"/>
              </a:rPr>
              <a:t>, вкл. к</a:t>
            </a:r>
            <a:r>
              <a:rPr lang="bg-BG" sz="2200" dirty="0">
                <a:latin typeface="Cambria" panose="02040503050406030204" pitchFamily="18" charset="0"/>
              </a:rPr>
              <a:t>оординирани компроматни кампаниии</a:t>
            </a:r>
            <a:r>
              <a:rPr lang="ru-RU" sz="2200" dirty="0">
                <a:latin typeface="Cambria" panose="02040503050406030204" pitchFamily="18" charset="0"/>
              </a:rPr>
              <a:t>, проверки и одити с цел сплашване</a:t>
            </a:r>
            <a:r>
              <a:rPr lang="en-US" sz="2200" dirty="0">
                <a:latin typeface="Cambria" panose="02040503050406030204" pitchFamily="18" charset="0"/>
              </a:rPr>
              <a:t> </a:t>
            </a:r>
            <a:r>
              <a:rPr lang="bg-BG" sz="2200" dirty="0">
                <a:latin typeface="Cambria" panose="02040503050406030204" pitchFamily="18" charset="0"/>
              </a:rPr>
              <a:t>и</a:t>
            </a:r>
            <a:r>
              <a:rPr lang="ru-RU" sz="2200" dirty="0">
                <a:latin typeface="Cambria" panose="02040503050406030204" pitchFamily="18" charset="0"/>
              </a:rPr>
              <a:t> публично маркиране; </a:t>
            </a:r>
          </a:p>
          <a:p>
            <a:pPr marL="0" indent="0">
              <a:buNone/>
            </a:pPr>
            <a:r>
              <a:rPr lang="ru-RU" sz="2200" dirty="0">
                <a:latin typeface="Cambria" panose="02040503050406030204" pitchFamily="18" charset="0"/>
              </a:rPr>
              <a:t>- Масово незаконно </a:t>
            </a:r>
            <a:r>
              <a:rPr lang="ru-RU" sz="2200" b="1" dirty="0">
                <a:latin typeface="Cambria" panose="02040503050406030204" pitchFamily="18" charset="0"/>
              </a:rPr>
              <a:t>тайно наблюдение </a:t>
            </a:r>
            <a:r>
              <a:rPr lang="ru-RU" sz="2200" dirty="0">
                <a:latin typeface="Cambria" panose="02040503050406030204" pitchFamily="18" charset="0"/>
              </a:rPr>
              <a:t>с цел профилиране и контрол (анализ на БХК);</a:t>
            </a:r>
          </a:p>
          <a:p>
            <a:pPr marL="0" indent="0">
              <a:buNone/>
            </a:pPr>
            <a:r>
              <a:rPr lang="bg-BG" sz="2200" dirty="0">
                <a:latin typeface="Cambria" panose="02040503050406030204" pitchFamily="18" charset="0"/>
              </a:rPr>
              <a:t>-</a:t>
            </a:r>
            <a:r>
              <a:rPr lang="ru-RU" sz="2200" dirty="0">
                <a:latin typeface="Cambria" panose="02040503050406030204" pitchFamily="18" charset="0"/>
              </a:rPr>
              <a:t>Характерно е съчетанието между </a:t>
            </a:r>
            <a:r>
              <a:rPr lang="ru-RU" sz="2200" b="1" dirty="0">
                <a:latin typeface="Cambria" panose="02040503050406030204" pitchFamily="18" charset="0"/>
              </a:rPr>
              <a:t>демонстративност и процедурна прикритост</a:t>
            </a:r>
            <a:r>
              <a:rPr lang="ru-RU" sz="2200" dirty="0">
                <a:latin typeface="Cambria" panose="02040503050406030204" pitchFamily="18" charset="0"/>
              </a:rPr>
              <a:t>;</a:t>
            </a:r>
          </a:p>
          <a:p>
            <a:pPr marL="0" indent="0">
              <a:buNone/>
            </a:pPr>
            <a:r>
              <a:rPr lang="ru-RU" sz="2200" dirty="0">
                <a:latin typeface="Cambria" panose="02040503050406030204" pitchFamily="18" charset="0"/>
              </a:rPr>
              <a:t>-Институцията </a:t>
            </a:r>
            <a:r>
              <a:rPr lang="bg-BG" sz="2200" dirty="0">
                <a:latin typeface="Cambria" panose="02040503050406030204" pitchFamily="18" charset="0"/>
              </a:rPr>
              <a:t>започва да </a:t>
            </a:r>
            <a:r>
              <a:rPr lang="bg-BG" sz="2200" b="1" dirty="0">
                <a:latin typeface="Cambria" panose="02040503050406030204" pitchFamily="18" charset="0"/>
              </a:rPr>
              <a:t>произвежда конформизъм </a:t>
            </a:r>
            <a:r>
              <a:rPr lang="bg-BG" sz="2200" dirty="0">
                <a:latin typeface="Cambria" panose="02040503050406030204" pitchFamily="18" charset="0"/>
              </a:rPr>
              <a:t>– независимите са под обстрел, лоялните за защитени, останалите стават предпазливи и приспособими;</a:t>
            </a:r>
          </a:p>
        </p:txBody>
      </p:sp>
    </p:spTree>
    <p:extLst>
      <p:ext uri="{BB962C8B-B14F-4D97-AF65-F5344CB8AC3E}">
        <p14:creationId xmlns:p14="http://schemas.microsoft.com/office/powerpoint/2010/main" val="17269953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198090"/>
            <a:ext cx="11887200" cy="782638"/>
          </a:xfrm>
        </p:spPr>
        <p:txBody>
          <a:bodyPr/>
          <a:lstStyle/>
          <a:p>
            <a:r>
              <a:rPr lang="bg-BG" sz="2400" b="1" cap="all" dirty="0">
                <a:solidFill>
                  <a:schemeClr val="accent5">
                    <a:lumMod val="50000"/>
                  </a:schemeClr>
                </a:solidFill>
                <a:latin typeface="Times New Roman" panose="02020603050405020304" pitchFamily="18" charset="0"/>
                <a:cs typeface="Times New Roman" panose="02020603050405020304" pitchFamily="18" charset="0"/>
              </a:rPr>
              <a:t>ИНДИКАТОРИ ЗА РАЗГРАНИЧАВАНЕ НА КОРУПЦИЯ ОТ МАФИОТИЗАЦИЯ</a:t>
            </a:r>
            <a:endParaRPr lang="bg-BG" sz="2400" b="1"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952" y="1124744"/>
            <a:ext cx="11593288" cy="1728192"/>
          </a:xfrm>
        </p:spPr>
        <p:txBody>
          <a:bodyPr>
            <a:noAutofit/>
          </a:bodyPr>
          <a:lstStyle/>
          <a:p>
            <a:pPr marL="1712913" indent="0">
              <a:buNone/>
            </a:pPr>
            <a:r>
              <a:rPr lang="ru-RU" sz="2200" b="1" dirty="0">
                <a:latin typeface="Cambria" panose="02040503050406030204" pitchFamily="18" charset="0"/>
              </a:rPr>
              <a:t>Ефективността на механизмите за вътрешен институционален отпор (имунитет)</a:t>
            </a:r>
          </a:p>
          <a:p>
            <a:pPr marL="2055813">
              <a:buFontTx/>
              <a:buChar char="-"/>
            </a:pPr>
            <a:r>
              <a:rPr lang="ru-RU" sz="2200" dirty="0">
                <a:latin typeface="Cambria" panose="02040503050406030204" pitchFamily="18" charset="0"/>
              </a:rPr>
              <a:t>Корупцията частично ги затруднява, но не ги премахва</a:t>
            </a:r>
          </a:p>
          <a:p>
            <a:pPr marL="2055813">
              <a:buFontTx/>
              <a:buChar char="-"/>
            </a:pPr>
            <a:r>
              <a:rPr lang="ru-RU" sz="2200" dirty="0">
                <a:latin typeface="Cambria" panose="02040503050406030204" pitchFamily="18" charset="0"/>
              </a:rPr>
              <a:t>Мафиотизацията ги унищожава</a:t>
            </a:r>
            <a:endParaRPr lang="bg-BG" sz="2200" dirty="0">
              <a:latin typeface="Cambria" panose="02040503050406030204" pitchFamily="18" charset="0"/>
            </a:endParaRPr>
          </a:p>
        </p:txBody>
      </p:sp>
      <p:cxnSp>
        <p:nvCxnSpPr>
          <p:cNvPr id="5" name="Straight Connector 4"/>
          <p:cNvCxnSpPr/>
          <p:nvPr/>
        </p:nvCxnSpPr>
        <p:spPr>
          <a:xfrm>
            <a:off x="182960" y="908720"/>
            <a:ext cx="11593288"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pic>
        <p:nvPicPr>
          <p:cNvPr id="6" name="Picture 3" descr="C:\Users\Iva\Desktop\картинки_мафиотизация\имунна реакция.png"/>
          <p:cNvPicPr>
            <a:picLocks noChangeAspect="1" noChangeArrowheads="1"/>
          </p:cNvPicPr>
          <p:nvPr/>
        </p:nvPicPr>
        <p:blipFill rotWithShape="1">
          <a:blip r:embed="rId3" cstate="print">
            <a:clrChange>
              <a:clrFrom>
                <a:srgbClr val="FDFDFD"/>
              </a:clrFrom>
              <a:clrTo>
                <a:srgbClr val="FDFDFD">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l="21753" r="20364"/>
          <a:stretch/>
        </p:blipFill>
        <p:spPr bwMode="auto">
          <a:xfrm>
            <a:off x="141597" y="980728"/>
            <a:ext cx="1625539" cy="1872208"/>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bwMode="auto">
          <a:xfrm>
            <a:off x="110952" y="3096344"/>
            <a:ext cx="11593288" cy="386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bg-BG" sz="2200" b="1" dirty="0">
                <a:latin typeface="Cambria" panose="02040503050406030204" pitchFamily="18" charset="0"/>
              </a:rPr>
              <a:t>Проявления</a:t>
            </a:r>
            <a:r>
              <a:rPr lang="bg-BG" sz="2200" dirty="0">
                <a:latin typeface="Cambria" panose="02040503050406030204" pitchFamily="18" charset="0"/>
              </a:rPr>
              <a:t>:</a:t>
            </a:r>
          </a:p>
          <a:p>
            <a:pPr marL="0" indent="0">
              <a:buNone/>
            </a:pPr>
            <a:r>
              <a:rPr lang="bg-BG" sz="2200" dirty="0">
                <a:latin typeface="Cambria" panose="02040503050406030204" pitchFamily="18" charset="0"/>
              </a:rPr>
              <a:t>- Разрушаване на хоризонталното доверие между </a:t>
            </a:r>
            <a:r>
              <a:rPr lang="ru-RU" sz="2200" dirty="0">
                <a:latin typeface="Cambria" panose="02040503050406030204" pitchFamily="18" charset="0"/>
              </a:rPr>
              <a:t>служителите, които прекратяват служебната си инициативност и започват да търсят индивидуални защитни стратегии:</a:t>
            </a:r>
          </a:p>
          <a:p>
            <a:r>
              <a:rPr lang="ru-RU" sz="2200" dirty="0">
                <a:latin typeface="Cambria" panose="02040503050406030204" pitchFamily="18" charset="0"/>
              </a:rPr>
              <a:t>избягват да обсъждат чувствителни теми (вътрешно отчуждаване);</a:t>
            </a:r>
          </a:p>
          <a:p>
            <a:r>
              <a:rPr lang="ru-RU" sz="2200" dirty="0">
                <a:latin typeface="Cambria" panose="02040503050406030204" pitchFamily="18" charset="0"/>
              </a:rPr>
              <a:t>избягват критични позиции;</a:t>
            </a:r>
          </a:p>
          <a:p>
            <a:r>
              <a:rPr lang="ru-RU" sz="2200" dirty="0">
                <a:latin typeface="Cambria" panose="02040503050406030204" pitchFamily="18" charset="0"/>
              </a:rPr>
              <a:t>избягват професионални контакти с определени колеги;</a:t>
            </a:r>
          </a:p>
          <a:p>
            <a:r>
              <a:rPr lang="ru-RU" sz="2200" dirty="0">
                <a:latin typeface="Cambria" panose="02040503050406030204" pitchFamily="18" charset="0"/>
              </a:rPr>
              <a:t>предполагат, че могат да бъдат следени;</a:t>
            </a:r>
          </a:p>
          <a:p>
            <a:r>
              <a:rPr lang="ru-RU" sz="2200" dirty="0">
                <a:latin typeface="Cambria" panose="02040503050406030204" pitchFamily="18" charset="0"/>
              </a:rPr>
              <a:t>трудно се обединяват зад публични позиции дори по безопасни теми.</a:t>
            </a:r>
          </a:p>
          <a:p>
            <a:endParaRPr lang="bg-BG" sz="2200" dirty="0">
              <a:latin typeface="Cambria" panose="02040503050406030204" pitchFamily="18" charset="0"/>
            </a:endParaRPr>
          </a:p>
        </p:txBody>
      </p:sp>
    </p:spTree>
    <p:extLst>
      <p:ext uri="{BB962C8B-B14F-4D97-AF65-F5344CB8AC3E}">
        <p14:creationId xmlns:p14="http://schemas.microsoft.com/office/powerpoint/2010/main" val="17269953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VSS_Topic04_Guidance_Appendix06_Template_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Black Tie</Template>
  <TotalTime>13917</TotalTime>
  <Words>3573</Words>
  <Application>Microsoft Macintosh PowerPoint</Application>
  <PresentationFormat>Custom</PresentationFormat>
  <Paragraphs>268</Paragraphs>
  <Slides>25</Slides>
  <Notes>21</Notes>
  <HiddenSlides>7</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Cambria</vt:lpstr>
      <vt:lpstr>Gill Sans MT</vt:lpstr>
      <vt:lpstr>Times New Roman</vt:lpstr>
      <vt:lpstr>VSS_Topic04_Guidance_Appendix06_Template_Presentation</vt:lpstr>
      <vt:lpstr> СИГНАЛИ, ПРОВЕРКИ И ИНФОРМАЦИОНЕН НАТИСК ВЪРХУ МАГИСТРАТИ  Механизми, институционални филтри и рискове от мафиотизация </vt:lpstr>
      <vt:lpstr>ЕМПИРИЧНА ОСНОВА</vt:lpstr>
      <vt:lpstr>СИГНАЛИ С ПОТЕНЦИАЛ ДА ЗАДЕЙСТВАТ МЕХАНИЗЪМ НА НАТИСК</vt:lpstr>
      <vt:lpstr>ВИДОВЕ МЕХАНИЗМИ ЗА ВЪЗМОЖЕН НАТИСК</vt:lpstr>
      <vt:lpstr>МЕХАНИЗМИ ЗА РИСКОВО ИНСТИТУЦИОНАЛНО АКТИВИРАНЕ</vt:lpstr>
      <vt:lpstr>МЕХАНИЗМИ ЗА ВЪЗДЕЙСТВИЕ чрез време</vt:lpstr>
      <vt:lpstr>МЕХАНИЗМИ ЗА ВЪЗДЕЙСТВИЕ чрез време</vt:lpstr>
      <vt:lpstr>МЕХАНИЗМИ ЗА НАТИСК чрез РАЗШИРЯВАНЕ</vt:lpstr>
      <vt:lpstr>МЕХАНИЗМИ НА ИНСТИТУЦИОНАЛНО И КОМУНИКАЦИОННО УСИЛВАНЕ</vt:lpstr>
      <vt:lpstr>PowerPoint Presentation</vt:lpstr>
      <vt:lpstr>PowerPoint Presentation</vt:lpstr>
      <vt:lpstr>PowerPoint Presentation</vt:lpstr>
      <vt:lpstr>Защитни институционални прегради (ФИЛТРИ)</vt:lpstr>
      <vt:lpstr>PowerPoint Presentation</vt:lpstr>
      <vt:lpstr>Изводи</vt:lpstr>
      <vt:lpstr>Изводи</vt:lpstr>
      <vt:lpstr>Изводи от статистически анализ на данни за срс</vt:lpstr>
      <vt:lpstr>Изводи от статистически анализ на данни за срс</vt:lpstr>
      <vt:lpstr>ПРОЦЕС НА МАФИОТИЗАЦИЯ</vt:lpstr>
      <vt:lpstr>ПРОЦЕС НА МАФИОТИЗАЦИЯ</vt:lpstr>
      <vt:lpstr>ИНДИКАТОРИ ЗА РАЗГРАНИЧАВАНЕ НА КОРУПЦИЯ ОТ МАФИОТИЗАЦИЯ</vt:lpstr>
      <vt:lpstr>ИНДИКАТОРИ ЗА РАЗГРАНИЧАВАНЕ НА КОРУПЦИЯ ОТ МАФИОТИЗАЦИЯ</vt:lpstr>
      <vt:lpstr>ИНДИКАТОРИ ЗА РАЗГРАНИЧАВАНЕ НА КОРУПЦИЯ ОТ МАФИОТИЗАЦИЯ</vt:lpstr>
      <vt:lpstr>ИНДИКАТОРИ ЗА РАЗГРАНИЧАВАНЕ НА КОРУПЦИЯ ОТ МАФИОТИЗАЦИЯ</vt:lpstr>
      <vt:lpstr>ИНДИКАТОРИ ЗА РАЗГРАНИЧАВАНЕ НА КОРУПЦИЯ ОТ МАФИОТИЗАЦИЯ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на PowerPoint</dc:title>
  <dc:creator>a</dc:creator>
  <cp:lastModifiedBy>Microsoft Office User</cp:lastModifiedBy>
  <cp:revision>327</cp:revision>
  <dcterms:created xsi:type="dcterms:W3CDTF">2015-01-13T11:56:52Z</dcterms:created>
  <dcterms:modified xsi:type="dcterms:W3CDTF">2026-09-26T06:55:03Z</dcterms:modified>
</cp:coreProperties>
</file>